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2" r:id="rId2"/>
    <p:sldId id="269" r:id="rId3"/>
    <p:sldId id="310" r:id="rId4"/>
    <p:sldId id="308" r:id="rId5"/>
    <p:sldId id="257" r:id="rId6"/>
    <p:sldId id="301" r:id="rId7"/>
    <p:sldId id="282" r:id="rId8"/>
    <p:sldId id="258" r:id="rId9"/>
    <p:sldId id="267" r:id="rId10"/>
    <p:sldId id="265" r:id="rId11"/>
    <p:sldId id="307" r:id="rId12"/>
    <p:sldId id="261" r:id="rId13"/>
    <p:sldId id="295" r:id="rId14"/>
    <p:sldId id="296" r:id="rId15"/>
    <p:sldId id="298" r:id="rId16"/>
    <p:sldId id="309" r:id="rId17"/>
    <p:sldId id="260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Ernst" initials="W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2"/>
    <p:restoredTop sz="93887"/>
  </p:normalViewPr>
  <p:slideViewPr>
    <p:cSldViewPr snapToGrid="0" snapToObjects="1">
      <p:cViewPr varScale="1">
        <p:scale>
          <a:sx n="99" d="100"/>
          <a:sy n="99" d="100"/>
        </p:scale>
        <p:origin x="72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519165-C707-834A-8B17-1E3FD0A1AA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5EFCA6-55C0-554F-8E9A-2910B31911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3A5DE-E389-1D44-804F-128CD811E181}" type="datetimeFigureOut">
              <a:rPr lang="en-US" smtClean="0"/>
              <a:t>2/15/21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A89FF-9193-7D43-A535-5946E5638D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F02BC8-EE2B-D84A-958D-B91A7C8D4E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D9411-826D-F248-9D92-E1991E771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59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5FF73-147A-C54E-B3F5-6BB7D82A48AA}" type="datetimeFigureOut">
              <a:rPr lang="en-US" smtClean="0"/>
              <a:t>2/15/21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493E0-E200-3449-98B5-104E52E2C7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0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493E0-E200-3449-98B5-104E52E2C72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5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493E0-E200-3449-98B5-104E52E2C72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73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493E0-E200-3449-98B5-104E52E2C72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3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3E16-CB0C-E84C-BE5F-5EE1CFD4F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0892E-18FF-2948-8972-BD17FBD21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D0C89-5564-114B-B98A-D1F6EEA2F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9E619-5DB3-A94F-902D-FCCF7FB662E9}" type="datetime1">
              <a:rPr lang="en-US" smtClean="0"/>
              <a:t>2/15/21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76348-5CA5-3C4C-9D29-3AD228BD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 LLC ©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A7D25-46D4-D848-9BD6-DCD5A1625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BB11-9B06-2B46-94D8-F5136E27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A12C5B-1CB8-9A48-BB1E-532ECC906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0A307-6707-3842-88AB-49E7C569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9E37-46AE-0D47-BC17-486310F10EEA}" type="datetime1">
              <a:rPr lang="en-US" smtClean="0"/>
              <a:t>2/15/21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370C3-D8A9-D049-A198-85B0D4706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 LLC ©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3034F-8588-7F43-B639-DE12B23F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0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F81380-71A9-6842-A25F-B71BF40961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C8B20-60EC-9F4A-86E7-305C91966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73E66-A3FF-C64F-B76C-D8DC96E1E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1738-5CB0-1F49-971C-579D899C2CDA}" type="datetime1">
              <a:rPr lang="en-US" smtClean="0"/>
              <a:t>2/15/21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8767E-452D-0245-BDE5-860FE95A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 LLC ©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0CF36-A025-6C46-87F8-35601B4A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2163-B381-B548-B532-C601C1189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CF264-EA75-DF48-9971-9C7701917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4F785-E2F6-9540-B5EA-E0E8C4A8B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FC018-0F36-944B-930D-ADCDD8597BFC}" type="datetime1">
              <a:rPr lang="en-US" smtClean="0"/>
              <a:t>2/15/21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C1848-D73A-D54C-A01E-AA0D1F6DF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 LLC ©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CD9F4-0A38-E74B-9728-F35DC04D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51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182AF-1071-484B-AF1C-2AC469F6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69C5D-A491-1F4A-9FF4-8AA3E06EA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E310D-3E3D-714D-B95A-35A7E3E59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F37A8-4F37-4F43-98A1-B09F63D1AFDD}" type="datetime1">
              <a:rPr lang="en-US" smtClean="0"/>
              <a:t>2/15/21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AB2EB-0A97-2B48-BE2E-B62BACD4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 LLC ©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129EB-5460-5E44-93C2-6BD876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8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014FE-6F42-3E4F-94EF-3403AD06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F8007-5CF3-9D4E-9684-18F34766B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DB158-A2F0-A845-AA66-96E7B62AF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9FCC1-8960-B54A-929C-5DA76AD78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9FD68-E761-B14F-A780-0B7BDAE9C7E0}" type="datetime1">
              <a:rPr lang="en-US" smtClean="0"/>
              <a:t>2/15/21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F0F32-9A95-F448-A2ED-96471229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 LLC © 2021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CBCD6-34E1-E249-86F1-4BF613D3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AFE5-5336-854B-8429-CE09575C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EE1A0-17CE-FB4D-9A80-41FB400FF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8FF98-5C48-AF45-A48F-61E60D59F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129E7-B1DD-2E41-8196-B4FC1EAF3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859F0-A04A-3745-9C6D-5A48C808C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7F8314-F993-8D45-BFB0-8048E044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833DE-3824-3F43-9997-C52AAD0D104D}" type="datetime1">
              <a:rPr lang="en-US" smtClean="0"/>
              <a:t>2/15/21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1978D-B83F-114C-B03E-B5F14E91C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 LLC © 2021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B14DE9-E63E-EF47-80F7-67E1A936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58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8F917-7EDD-914E-9662-E9A75A3B0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1E0CCE-531C-9141-B653-58A09FB7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9031-C8DB-C442-98DB-7F57DBAFC87B}" type="datetime1">
              <a:rPr lang="en-US" smtClean="0"/>
              <a:t>2/15/21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DA85C-3550-CD4C-A0F9-796D829B7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 LLC ©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58A57-8B8B-7847-B351-C6DBD3DE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31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F2332F-9ACB-4049-BEAF-47135E7AD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819A-3F8F-EC4C-8C64-642692577E71}" type="datetime1">
              <a:rPr lang="en-US" smtClean="0"/>
              <a:t>2/15/21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03AB6A-995F-124F-ACFD-7DA626422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 LLC ©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B8574-F5EB-A24D-A7E0-405D768A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22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46E0F-1A60-614D-8E07-09059FD4E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2F5A9-D32C-5F43-9B2E-E9055F762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15864-4FD7-764A-AE83-9FA83D1C9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40A9E-27CC-A04D-BAB4-E22CB93E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3084-EEE5-F646-B809-D1ADFCD09590}" type="datetime1">
              <a:rPr lang="en-US" smtClean="0"/>
              <a:t>2/15/21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7676C-C5F6-8B43-9523-F11F1BDAE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 LLC © 2021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9E921-DDB1-4142-A803-23A34D92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36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FA115-8296-B54B-8D28-5BA80BF3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5710B2-9475-0547-9CF6-A1F4B7D00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60D63-9C24-8B47-A45A-06B5B726E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22554-4677-6A48-B7FA-A39FDE97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DD4C-6D33-2344-AB0B-FE0F594F427C}" type="datetime1">
              <a:rPr lang="en-US" smtClean="0"/>
              <a:t>2/15/21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24A87-3265-6C40-B745-95701CCC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 LLC © 2021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FBC4B-6DC3-6848-949F-CB7DC4EE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7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AAC4EB-3084-F141-8214-D894318EC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99740-FA2C-CD4B-B258-7CC229BC7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BC480-8BA0-B64D-88A3-B6CB68695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4588-B3D9-E847-B680-5444A6D8602D}" type="datetime1">
              <a:rPr lang="en-US" smtClean="0"/>
              <a:t>2/15/21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D20D2-6C23-A348-9993-8A4400CC5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Will Ernst - Tahoma Environmental Consulting LLC ©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8026A-BF02-094D-8F46-29A0BE3BD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36196-D347-B746-9B42-BCFBBE2DD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53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rnst@tahomaenvironmental.com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516349-1FB1-1B42-B1E7-B7A604E80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r="1" b="20"/>
          <a:stretch/>
        </p:blipFill>
        <p:spPr>
          <a:xfrm>
            <a:off x="-1504" y="373487"/>
            <a:ext cx="12191980" cy="68567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B2A5D0-81E8-E44C-9099-F7093549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Will Ernst - Tahoma Environmental Consulting LLC © 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D20229-1429-7E4C-BE2B-B57CDBE2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1236196-D347-B746-9B42-BCFBBE2DDB7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61C2A799-B3D3-0449-8A56-69EC3CFC6BF6}"/>
              </a:ext>
            </a:extLst>
          </p:cNvPr>
          <p:cNvSpPr txBox="1">
            <a:spLocks/>
          </p:cNvSpPr>
          <p:nvPr/>
        </p:nvSpPr>
        <p:spPr>
          <a:xfrm>
            <a:off x="676047" y="1376761"/>
            <a:ext cx="11049000" cy="214785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500" b="1" dirty="0"/>
              <a:t>Climate Impact Planning &amp; Response</a:t>
            </a:r>
            <a:endParaRPr lang="en-US" sz="4400" b="1" dirty="0"/>
          </a:p>
          <a:p>
            <a:pPr algn="ctr"/>
            <a:endParaRPr lang="en-US" sz="900" b="1" dirty="0"/>
          </a:p>
          <a:p>
            <a:pPr marL="0" indent="0" algn="ctr">
              <a:buNone/>
            </a:pPr>
            <a:r>
              <a:rPr lang="en-US" sz="5600" b="1" dirty="0"/>
              <a:t>Due Diligence for Your Organization</a:t>
            </a:r>
            <a:endParaRPr lang="en-US" sz="4800" b="1" dirty="0"/>
          </a:p>
          <a:p>
            <a:pPr marL="0" indent="0" algn="ctr">
              <a:buNone/>
            </a:pPr>
            <a:endParaRPr lang="en-US" sz="4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AAA5C0-45B9-C149-A0DF-4058596864C7}"/>
              </a:ext>
            </a:extLst>
          </p:cNvPr>
          <p:cNvSpPr txBox="1"/>
          <p:nvPr/>
        </p:nvSpPr>
        <p:spPr>
          <a:xfrm>
            <a:off x="3754097" y="4479439"/>
            <a:ext cx="51868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Will Ernst</a:t>
            </a:r>
          </a:p>
          <a:p>
            <a:r>
              <a:rPr lang="en-US" sz="2000" b="1" dirty="0"/>
              <a:t>Tahoma Environmental </a:t>
            </a:r>
          </a:p>
          <a:p>
            <a:r>
              <a:rPr lang="en-US" sz="2000" b="1" dirty="0"/>
              <a:t>PO Box 39184 Lakewood, WA 98496</a:t>
            </a:r>
          </a:p>
          <a:p>
            <a:r>
              <a:rPr lang="en-US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wernst@tahomaenvieonmental.com</a:t>
            </a:r>
            <a:endParaRPr lang="en-US" sz="2000" b="1" dirty="0"/>
          </a:p>
          <a:p>
            <a:r>
              <a:rPr lang="en-US" sz="2000" b="1" dirty="0"/>
              <a:t>206.250.4586</a:t>
            </a:r>
          </a:p>
        </p:txBody>
      </p:sp>
    </p:spTree>
    <p:extLst>
      <p:ext uri="{BB962C8B-B14F-4D97-AF65-F5344CB8AC3E}">
        <p14:creationId xmlns:p14="http://schemas.microsoft.com/office/powerpoint/2010/main" val="2258956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FF2F0-6F26-534D-9EA5-9CCFCE5A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07" y="419288"/>
            <a:ext cx="10515600" cy="530224"/>
          </a:xfrm>
        </p:spPr>
        <p:txBody>
          <a:bodyPr>
            <a:noAutofit/>
          </a:bodyPr>
          <a:lstStyle/>
          <a:p>
            <a:r>
              <a:rPr lang="en-US" sz="3200" b="1" dirty="0"/>
              <a:t>Climate Effects </a:t>
            </a:r>
            <a:r>
              <a:rPr lang="en-US" sz="3200" dirty="0"/>
              <a:t>–</a:t>
            </a:r>
            <a:r>
              <a:rPr lang="en-US" sz="3200" b="1" dirty="0"/>
              <a:t> Coastal Margin Example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CA7CE7-81DE-3F41-A996-A3D7743A4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8222"/>
            <a:ext cx="10515600" cy="3509971"/>
          </a:xfrm>
        </p:spPr>
        <p:txBody>
          <a:bodyPr>
            <a:normAutofit fontScale="92500" lnSpcReduction="20000"/>
          </a:bodyPr>
          <a:lstStyle/>
          <a:p>
            <a:pPr marL="293688" indent="-293688">
              <a:buFont typeface="Wingdings" pitchFamily="2" charset="2"/>
              <a:buChar char="Ø"/>
            </a:pPr>
            <a:r>
              <a:rPr lang="en-US" sz="2400" dirty="0"/>
              <a:t>Sea level rise - includes accentuated storm surges and king tides</a:t>
            </a:r>
          </a:p>
          <a:p>
            <a:pPr marL="576263" lvl="1" indent="-282575"/>
            <a:r>
              <a:rPr lang="en-US" sz="2000" dirty="0"/>
              <a:t>passive inundation and kinetic impacts</a:t>
            </a:r>
          </a:p>
          <a:p>
            <a:pPr marL="576263" lvl="1" indent="-282575"/>
            <a:r>
              <a:rPr lang="en-US" sz="2000" dirty="0"/>
              <a:t>saltwater/groundwater intrusion</a:t>
            </a:r>
          </a:p>
          <a:p>
            <a:pPr marL="576263" lvl="1" indent="-282575"/>
            <a:r>
              <a:rPr lang="en-US" sz="2000" dirty="0"/>
              <a:t>infrastructure damage (acute or chronic loss, e.g., failure or corrosion)</a:t>
            </a:r>
          </a:p>
          <a:p>
            <a:pPr marL="576263" lvl="1" indent="-282575"/>
            <a:r>
              <a:rPr lang="en-US" sz="2000" dirty="0"/>
              <a:t>water resources (loss or degradation of supply, e.g., irreversible salinity taint) </a:t>
            </a:r>
          </a:p>
          <a:p>
            <a:pPr marL="576263" lvl="1" indent="-282575"/>
            <a:r>
              <a:rPr lang="en-US" sz="2000" dirty="0"/>
              <a:t>remediation site failures, contaminant dispersion</a:t>
            </a:r>
          </a:p>
          <a:p>
            <a:pPr marL="576263" lvl="1" indent="-282575"/>
            <a:r>
              <a:rPr lang="en-US" sz="2000" dirty="0"/>
              <a:t>historic/archaeological/aesthetic resources compromised or lost</a:t>
            </a:r>
          </a:p>
          <a:p>
            <a:pPr marL="293688" indent="-293688">
              <a:buFont typeface="Wingdings" pitchFamily="2" charset="2"/>
              <a:buChar char="Ø"/>
            </a:pPr>
            <a:r>
              <a:rPr lang="en-US" sz="2400" dirty="0"/>
              <a:t>Ocean surface temperature - storm precipitation and wind intensity</a:t>
            </a:r>
          </a:p>
          <a:p>
            <a:pPr marL="293688" indent="-293688">
              <a:buFont typeface="Wingdings" pitchFamily="2" charset="2"/>
              <a:buChar char="Ø"/>
            </a:pPr>
            <a:r>
              <a:rPr lang="en-US" sz="2400" dirty="0"/>
              <a:t>Land temperature - agriculture and water sources</a:t>
            </a:r>
          </a:p>
          <a:p>
            <a:pPr marL="293688" indent="-293688">
              <a:buFont typeface="Wingdings" pitchFamily="2" charset="2"/>
              <a:buChar char="Ø"/>
            </a:pPr>
            <a:r>
              <a:rPr lang="en-US" sz="2400" dirty="0"/>
              <a:t>Ocean acidification - nutritional resources, businesses</a:t>
            </a:r>
          </a:p>
          <a:p>
            <a:pPr marL="293688" indent="-293688">
              <a:buFont typeface="Wingdings" pitchFamily="2" charset="2"/>
              <a:buChar char="Ø"/>
            </a:pPr>
            <a:r>
              <a:rPr lang="en-US" sz="2400" dirty="0"/>
              <a:t>Ocean circulation - regional and seasonal weather patterns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5B50F4-6E3E-9440-8B33-C6748957A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 LLC © 2021</a:t>
            </a:r>
            <a:endParaRPr 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0FB0C6C6-E241-4447-8859-538266ADDE0E}"/>
              </a:ext>
            </a:extLst>
          </p:cNvPr>
          <p:cNvSpPr/>
          <p:nvPr/>
        </p:nvSpPr>
        <p:spPr>
          <a:xfrm>
            <a:off x="715939" y="922910"/>
            <a:ext cx="10813785" cy="3816515"/>
          </a:xfrm>
          <a:prstGeom prst="frame">
            <a:avLst>
              <a:gd name="adj1" fmla="val 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9225B-7974-3740-8AEF-2779837F7317}"/>
              </a:ext>
            </a:extLst>
          </p:cNvPr>
          <p:cNvSpPr txBox="1"/>
          <p:nvPr/>
        </p:nvSpPr>
        <p:spPr>
          <a:xfrm>
            <a:off x="715939" y="4856903"/>
            <a:ext cx="10813784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525463" indent="-411163"/>
            <a:r>
              <a:rPr lang="en-US" sz="2400" dirty="0">
                <a:solidFill>
                  <a:schemeClr val="bg1"/>
                </a:solidFill>
              </a:rPr>
              <a:t>Scenarios will have many variables – example combinations: </a:t>
            </a:r>
          </a:p>
          <a:p>
            <a:pPr marL="525463" indent="-4111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saltwater intrusion may compromise multiple assets. </a:t>
            </a:r>
          </a:p>
          <a:p>
            <a:pPr marL="525463" indent="-4111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both intrusion and surge damage may impact a single facility/asset.</a:t>
            </a:r>
          </a:p>
          <a:p>
            <a:pPr marL="525463" indent="-4111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multiple effects may compromise several facilities and access to resources.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857FD-C037-A54E-AC96-DCB885DE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40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37" y="393640"/>
            <a:ext cx="3874393" cy="2905795"/>
          </a:xfrm>
          <a:prstGeom prst="rect">
            <a:avLst/>
          </a:prstGeom>
        </p:spPr>
      </p:pic>
      <p:pic>
        <p:nvPicPr>
          <p:cNvPr id="3" name="Picture 2" descr="image.png">
            <a:extLst>
              <a:ext uri="{FF2B5EF4-FFF2-40B4-BE49-F238E27FC236}">
                <a16:creationId xmlns:a16="http://schemas.microsoft.com/office/drawing/2014/main" id="{19953EED-39A2-9E4F-8235-E70ED8D9D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843" y="1930563"/>
            <a:ext cx="3874393" cy="2905795"/>
          </a:xfrm>
          <a:prstGeom prst="rect">
            <a:avLst/>
          </a:prstGeom>
        </p:spPr>
      </p:pic>
      <p:pic>
        <p:nvPicPr>
          <p:cNvPr id="4" name="Picture 3" descr="image.png">
            <a:extLst>
              <a:ext uri="{FF2B5EF4-FFF2-40B4-BE49-F238E27FC236}">
                <a16:creationId xmlns:a16="http://schemas.microsoft.com/office/drawing/2014/main" id="{A5C6301B-A926-694D-B60D-633D3EEAA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3101" y="3406491"/>
            <a:ext cx="3874395" cy="290579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DBD2A20-AB36-2349-B494-4ADC736BE3DB}"/>
              </a:ext>
            </a:extLst>
          </p:cNvPr>
          <p:cNvSpPr txBox="1">
            <a:spLocks/>
          </p:cNvSpPr>
          <p:nvPr/>
        </p:nvSpPr>
        <p:spPr>
          <a:xfrm>
            <a:off x="4678696" y="616258"/>
            <a:ext cx="7260020" cy="5302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Example tool for Static Sea Level Rise – </a:t>
            </a:r>
          </a:p>
          <a:p>
            <a:r>
              <a:rPr lang="en-US" sz="3200" b="1" dirty="0"/>
              <a:t>Newport, OR (a non-local example)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88D3C9-B27B-7744-B58F-F8ED0E233DA1}"/>
              </a:ext>
            </a:extLst>
          </p:cNvPr>
          <p:cNvSpPr txBox="1"/>
          <p:nvPr/>
        </p:nvSpPr>
        <p:spPr>
          <a:xfrm>
            <a:off x="478037" y="4094788"/>
            <a:ext cx="2590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Example Source:</a:t>
            </a:r>
          </a:p>
          <a:p>
            <a:r>
              <a:rPr lang="en-US" sz="2000" dirty="0"/>
              <a:t>ss2.climatecentral.org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827ED1-664C-FA48-8DAD-3CF132912A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16" y="5022931"/>
            <a:ext cx="5071056" cy="1249782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86F6592-B195-3D4B-A9ED-CABC7ABA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8843" y="6474643"/>
            <a:ext cx="4114800" cy="365125"/>
          </a:xfrm>
        </p:spPr>
        <p:txBody>
          <a:bodyPr/>
          <a:lstStyle/>
          <a:p>
            <a:r>
              <a:rPr lang="en-US"/>
              <a:t>Will Ernst - Tahoma Environmental Consulting LLC © 2021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981B90-42A4-CA4B-9BA0-B225CC3EF5B1}"/>
              </a:ext>
            </a:extLst>
          </p:cNvPr>
          <p:cNvSpPr/>
          <p:nvPr/>
        </p:nvSpPr>
        <p:spPr>
          <a:xfrm>
            <a:off x="11167496" y="6380206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41B143-A31A-3A43-9F67-99686AC0D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074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DAA0876C-D711-4A48-9FA6-04153B1ED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76" y="3702246"/>
            <a:ext cx="3394769" cy="27341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452D53-038B-F243-A378-6CE882016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18" y="967325"/>
            <a:ext cx="3522380" cy="263486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A3A00-5872-B146-BF28-2F4EE2D63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 LLC © 2021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32F4F3-3609-444F-BD43-8B13460FD28E}"/>
              </a:ext>
            </a:extLst>
          </p:cNvPr>
          <p:cNvCxnSpPr/>
          <p:nvPr/>
        </p:nvCxnSpPr>
        <p:spPr>
          <a:xfrm>
            <a:off x="1210496" y="3572946"/>
            <a:ext cx="272241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EA7F83-1E4F-A54D-8906-714C131CACDA}"/>
              </a:ext>
            </a:extLst>
          </p:cNvPr>
          <p:cNvCxnSpPr>
            <a:cxnSpLocks/>
          </p:cNvCxnSpPr>
          <p:nvPr/>
        </p:nvCxnSpPr>
        <p:spPr>
          <a:xfrm flipV="1">
            <a:off x="516218" y="1126958"/>
            <a:ext cx="0" cy="200260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0E81F1-0BCF-F948-9DF0-277D40164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0841" y="1018730"/>
            <a:ext cx="7705707" cy="4651216"/>
          </a:xfrm>
        </p:spPr>
        <p:txBody>
          <a:bodyPr>
            <a:normAutofit fontScale="92500"/>
          </a:bodyPr>
          <a:lstStyle/>
          <a:p>
            <a:pPr marL="409575" indent="-409575">
              <a:buFont typeface="Wingdings" pitchFamily="2" charset="2"/>
              <a:buChar char="Ø"/>
            </a:pPr>
            <a:r>
              <a:rPr lang="en-US" sz="2600" dirty="0"/>
              <a:t>Assess</a:t>
            </a:r>
            <a:r>
              <a:rPr lang="en-US" sz="2600" b="1" dirty="0"/>
              <a:t> </a:t>
            </a:r>
          </a:p>
          <a:p>
            <a:pPr marL="808038" indent="-398463"/>
            <a:r>
              <a:rPr lang="en-US" sz="2200" dirty="0"/>
              <a:t>understand risk mechanism (form, likelihood, extent, immediacy) </a:t>
            </a:r>
          </a:p>
          <a:p>
            <a:pPr marL="808038" indent="-398463"/>
            <a:r>
              <a:rPr lang="en-US" sz="2200" dirty="0"/>
              <a:t>define valued assets at risk (cost and schedule of impacts)</a:t>
            </a:r>
          </a:p>
          <a:p>
            <a:pPr marL="409575" indent="-409575">
              <a:buFont typeface="Wingdings" pitchFamily="2" charset="2"/>
              <a:buChar char="Ø"/>
            </a:pPr>
            <a:r>
              <a:rPr lang="en-US" sz="2600" dirty="0"/>
              <a:t>Prioritize for Risk, Cost and Benefit of Action</a:t>
            </a:r>
          </a:p>
          <a:p>
            <a:pPr marL="808038" indent="-398463"/>
            <a:r>
              <a:rPr lang="en-US" sz="2200" dirty="0"/>
              <a:t>prepare plan and estimates for initiatives to manage concerns</a:t>
            </a:r>
          </a:p>
          <a:p>
            <a:pPr marL="808038" indent="-398463"/>
            <a:r>
              <a:rPr lang="en-US" sz="2200" dirty="0"/>
              <a:t>tailor risk mitigation priorities to sustainability objectives</a:t>
            </a:r>
          </a:p>
          <a:p>
            <a:pPr marL="808038" indent="-398463"/>
            <a:r>
              <a:rPr lang="en-US" sz="2200" dirty="0"/>
              <a:t>approve plan components and sequence to implement</a:t>
            </a:r>
          </a:p>
          <a:p>
            <a:pPr marL="409575" indent="-409575">
              <a:buFont typeface="Wingdings" pitchFamily="2" charset="2"/>
              <a:buChar char="Ø"/>
            </a:pPr>
            <a:r>
              <a:rPr lang="en-US" sz="2600" dirty="0"/>
              <a:t>Plan and Decide</a:t>
            </a:r>
          </a:p>
          <a:p>
            <a:pPr marL="808038" indent="-398463"/>
            <a:r>
              <a:rPr lang="en-US" sz="2200" dirty="0"/>
              <a:t>implement initiatives and evaluate progress </a:t>
            </a:r>
          </a:p>
          <a:p>
            <a:pPr marL="409575" indent="-409575">
              <a:buFont typeface="Wingdings" pitchFamily="2" charset="2"/>
              <a:buChar char="Ø"/>
            </a:pPr>
            <a:r>
              <a:rPr lang="en-US" sz="2600" dirty="0"/>
              <a:t>Act, Track and Update</a:t>
            </a:r>
          </a:p>
          <a:p>
            <a:pPr marL="808038" indent="-398463"/>
            <a:r>
              <a:rPr lang="en-US" sz="2200" dirty="0"/>
              <a:t>update conditions, priorities, objectives and plan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79013D-C023-0249-B21A-BE33C60AFC06}"/>
              </a:ext>
            </a:extLst>
          </p:cNvPr>
          <p:cNvSpPr/>
          <p:nvPr/>
        </p:nvSpPr>
        <p:spPr>
          <a:xfrm>
            <a:off x="644976" y="312700"/>
            <a:ext cx="10134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+mj-lt"/>
              </a:rPr>
              <a:t>Managing Climate Impacts and Risks – Example Decision Frameworks</a:t>
            </a:r>
            <a:endParaRPr lang="en-US" sz="28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7B2069-0765-B14F-8495-D55B7C88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1236196-D347-B746-9B42-BCFBBE2DDB79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DCEC10-4BE0-3A44-A131-11E49F4E58AE}"/>
              </a:ext>
            </a:extLst>
          </p:cNvPr>
          <p:cNvCxnSpPr>
            <a:cxnSpLocks/>
          </p:cNvCxnSpPr>
          <p:nvPr/>
        </p:nvCxnSpPr>
        <p:spPr>
          <a:xfrm flipV="1">
            <a:off x="530549" y="3788038"/>
            <a:ext cx="0" cy="21020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9F77EE-5ABD-0241-A270-2F57902AAA25}"/>
              </a:ext>
            </a:extLst>
          </p:cNvPr>
          <p:cNvCxnSpPr/>
          <p:nvPr/>
        </p:nvCxnSpPr>
        <p:spPr>
          <a:xfrm>
            <a:off x="1099288" y="6356350"/>
            <a:ext cx="272241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D3775AE-3141-7D4E-80EB-9000FCD7C6EC}"/>
              </a:ext>
            </a:extLst>
          </p:cNvPr>
          <p:cNvSpPr/>
          <p:nvPr/>
        </p:nvSpPr>
        <p:spPr>
          <a:xfrm>
            <a:off x="2427274" y="4662154"/>
            <a:ext cx="303047" cy="2704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4C8358F-4BF0-E140-866B-0B199247FB39}"/>
              </a:ext>
            </a:extLst>
          </p:cNvPr>
          <p:cNvSpPr/>
          <p:nvPr/>
        </p:nvSpPr>
        <p:spPr>
          <a:xfrm>
            <a:off x="1851841" y="3781331"/>
            <a:ext cx="303047" cy="2704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AD02ADE-2797-BD45-B7F3-4FCF68481E8A}"/>
              </a:ext>
            </a:extLst>
          </p:cNvPr>
          <p:cNvSpPr/>
          <p:nvPr/>
        </p:nvSpPr>
        <p:spPr>
          <a:xfrm>
            <a:off x="1802184" y="5155800"/>
            <a:ext cx="303047" cy="2704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8BA57AA-1A65-7C44-8AED-E74D76CA7F95}"/>
              </a:ext>
            </a:extLst>
          </p:cNvPr>
          <p:cNvSpPr/>
          <p:nvPr/>
        </p:nvSpPr>
        <p:spPr>
          <a:xfrm>
            <a:off x="3518659" y="5155799"/>
            <a:ext cx="303047" cy="27044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6E6392-28EC-6A4C-9B3F-130E364FA226}"/>
              </a:ext>
            </a:extLst>
          </p:cNvPr>
          <p:cNvSpPr txBox="1"/>
          <p:nvPr/>
        </p:nvSpPr>
        <p:spPr>
          <a:xfrm>
            <a:off x="10251583" y="5890096"/>
            <a:ext cx="309093" cy="3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D33A0-F0D7-4A47-8B2D-C98A6DC3E556}"/>
              </a:ext>
            </a:extLst>
          </p:cNvPr>
          <p:cNvSpPr txBox="1"/>
          <p:nvPr/>
        </p:nvSpPr>
        <p:spPr>
          <a:xfrm>
            <a:off x="1865345" y="375946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344359-1CAC-5547-821D-A51BE67FFDC8}"/>
              </a:ext>
            </a:extLst>
          </p:cNvPr>
          <p:cNvSpPr txBox="1"/>
          <p:nvPr/>
        </p:nvSpPr>
        <p:spPr>
          <a:xfrm>
            <a:off x="3525751" y="5105583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363985-C72B-8B4C-B1E8-A3D4235F8F54}"/>
              </a:ext>
            </a:extLst>
          </p:cNvPr>
          <p:cNvSpPr txBox="1"/>
          <p:nvPr/>
        </p:nvSpPr>
        <p:spPr>
          <a:xfrm>
            <a:off x="2427274" y="463511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0C5023-C703-144C-9698-1A2B6680AE4C}"/>
              </a:ext>
            </a:extLst>
          </p:cNvPr>
          <p:cNvSpPr txBox="1"/>
          <p:nvPr/>
        </p:nvSpPr>
        <p:spPr>
          <a:xfrm>
            <a:off x="1795091" y="512174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E87329-1633-DC4A-8872-2313386748DF}"/>
              </a:ext>
            </a:extLst>
          </p:cNvPr>
          <p:cNvSpPr txBox="1"/>
          <p:nvPr/>
        </p:nvSpPr>
        <p:spPr>
          <a:xfrm>
            <a:off x="4249764" y="5619572"/>
            <a:ext cx="715756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Action may be to take no action but to monitor and annually update stakeholder risk assessment.  </a:t>
            </a:r>
          </a:p>
        </p:txBody>
      </p:sp>
    </p:spTree>
    <p:extLst>
      <p:ext uri="{BB962C8B-B14F-4D97-AF65-F5344CB8AC3E}">
        <p14:creationId xmlns:p14="http://schemas.microsoft.com/office/powerpoint/2010/main" val="381920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3987-6E3C-4942-8776-0D284BFFC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25" y="383425"/>
            <a:ext cx="10881575" cy="716700"/>
          </a:xfrm>
        </p:spPr>
        <p:txBody>
          <a:bodyPr>
            <a:normAutofit/>
          </a:bodyPr>
          <a:lstStyle/>
          <a:p>
            <a:r>
              <a:rPr lang="en-US" sz="3200" b="1" dirty="0"/>
              <a:t>Emerging Environmental, Social and Governance (ESG) Factors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60F94-723F-944D-A0F6-055FED64F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 LLC ©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04677E-2BAC-A64E-86F2-2292B087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C499D6-25EB-7648-A432-91638E8906ED}"/>
              </a:ext>
            </a:extLst>
          </p:cNvPr>
          <p:cNvSpPr txBox="1"/>
          <p:nvPr/>
        </p:nvSpPr>
        <p:spPr>
          <a:xfrm>
            <a:off x="919850" y="1493117"/>
            <a:ext cx="105568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/>
              <a:t>A Definition: </a:t>
            </a:r>
          </a:p>
          <a:p>
            <a:r>
              <a:rPr lang="en-US" sz="2000" dirty="0"/>
              <a:t>ESG factors refer to an approach for evaluating organizations on their commitments to and success in achieving a responsible and sustainable future for themselves and the earth. </a:t>
            </a:r>
          </a:p>
          <a:p>
            <a:endParaRPr lang="en-US" sz="9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/>
              <a:t>How ESG Factors were established:</a:t>
            </a:r>
          </a:p>
          <a:p>
            <a:r>
              <a:rPr lang="en-US" sz="2000" dirty="0"/>
              <a:t>The three long-standing ESG issues were consolidated into a single framework to provide a more uniform measure of the behavior and financial performance of publicly-traded companies.  </a:t>
            </a:r>
          </a:p>
          <a:p>
            <a:endParaRPr lang="en-US" sz="9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b="1" dirty="0"/>
              <a:t>End Users of ESG Data:</a:t>
            </a:r>
          </a:p>
          <a:p>
            <a:r>
              <a:rPr lang="en-US" sz="2000" dirty="0"/>
              <a:t>While first intended to inform decisions by institutional investors, ESG Factors have come to apply to any organization that commits to incorporating ESG into climate policies and daily practice. 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F3CBFBA7-1DEF-6B46-A582-CB00FE23370C}"/>
              </a:ext>
            </a:extLst>
          </p:cNvPr>
          <p:cNvSpPr/>
          <p:nvPr/>
        </p:nvSpPr>
        <p:spPr>
          <a:xfrm>
            <a:off x="749886" y="1012968"/>
            <a:ext cx="10726792" cy="4284287"/>
          </a:xfrm>
          <a:prstGeom prst="frame">
            <a:avLst>
              <a:gd name="adj1" fmla="val 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768688-2DFC-974C-AB03-5A58DC06692E}"/>
              </a:ext>
            </a:extLst>
          </p:cNvPr>
          <p:cNvSpPr txBox="1"/>
          <p:nvPr/>
        </p:nvSpPr>
        <p:spPr>
          <a:xfrm>
            <a:off x="749886" y="5429533"/>
            <a:ext cx="10726792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In 2015, the Financial Stability Board established the </a:t>
            </a:r>
            <a:r>
              <a:rPr lang="en-US" sz="2400" b="1" u="sng" dirty="0">
                <a:solidFill>
                  <a:schemeClr val="bg1"/>
                </a:solidFill>
              </a:rPr>
              <a:t>Task Force for Climate-Related Financial Disclosure (TCFD</a:t>
            </a:r>
            <a:r>
              <a:rPr lang="en-US" sz="2400" b="1" dirty="0">
                <a:solidFill>
                  <a:schemeClr val="bg1"/>
                </a:solidFill>
              </a:rPr>
              <a:t>) to promote reporting on climate criteria.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48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3987-6E3C-4942-8776-0D284BFFC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622" y="373449"/>
            <a:ext cx="10401299" cy="716700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Brief Overview of Task Force on Climate-related Financial Disclosure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60F94-723F-944D-A0F6-055FED64F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 LLC ©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04677E-2BAC-A64E-86F2-2292B087B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C499D6-25EB-7648-A432-91638E8906ED}"/>
              </a:ext>
            </a:extLst>
          </p:cNvPr>
          <p:cNvSpPr txBox="1"/>
          <p:nvPr/>
        </p:nvSpPr>
        <p:spPr>
          <a:xfrm>
            <a:off x="868787" y="1308395"/>
            <a:ext cx="10401299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/>
              <a:t>TCFD Objectives and Strategy:</a:t>
            </a:r>
          </a:p>
          <a:p>
            <a:endParaRPr lang="en-US" sz="1400" b="1" dirty="0"/>
          </a:p>
          <a:p>
            <a:pPr marL="346075" indent="-333375">
              <a:buFont typeface="Arial" panose="020B0604020202020204" pitchFamily="34" charset="0"/>
              <a:buChar char="•"/>
            </a:pPr>
            <a:r>
              <a:rPr lang="en-US" sz="2000" dirty="0"/>
              <a:t>Develop a set of information queries (“indicators”) for use by companies to uniformly provide financial information to investors, lenders, insurers and other stakeholders.</a:t>
            </a:r>
            <a:r>
              <a:rPr lang="en-US" sz="2000" b="1" dirty="0"/>
              <a:t> </a:t>
            </a:r>
          </a:p>
          <a:p>
            <a:pPr marL="346075" indent="-333375">
              <a:buFont typeface="Arial" panose="020B0604020202020204" pitchFamily="34" charset="0"/>
              <a:buChar char="•"/>
            </a:pPr>
            <a:endParaRPr lang="en-US" sz="1000" b="1" dirty="0"/>
          </a:p>
          <a:p>
            <a:pPr marL="346075" indent="-333375">
              <a:buFont typeface="Arial" panose="020B0604020202020204" pitchFamily="34" charset="0"/>
              <a:buChar char="•"/>
            </a:pPr>
            <a:r>
              <a:rPr lang="en-US" sz="2000" dirty="0"/>
              <a:t>Provide a central clearinghouse for sharing knowledge on means and methods for the accounting of climate-related risks on financial statements.</a:t>
            </a:r>
          </a:p>
          <a:p>
            <a:pPr marL="346075" indent="-333375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6075" indent="-333375">
              <a:buFont typeface="Arial" panose="020B0604020202020204" pitchFamily="34" charset="0"/>
              <a:buChar char="•"/>
            </a:pPr>
            <a:r>
              <a:rPr lang="en-US" sz="2000" dirty="0"/>
              <a:t>Include disclosure of how companies establish, commit to and resource action in support of climate sustainability.</a:t>
            </a:r>
          </a:p>
          <a:p>
            <a:pPr marL="346075" indent="-333375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6075" indent="-333375">
              <a:buFont typeface="Arial" panose="020B0604020202020204" pitchFamily="34" charset="0"/>
              <a:buChar char="•"/>
            </a:pPr>
            <a:r>
              <a:rPr lang="en-US" sz="2000" dirty="0"/>
              <a:t>Include publicly–traded businesses and government and non-governmental organizations.</a:t>
            </a:r>
          </a:p>
          <a:p>
            <a:pPr marL="346075" indent="-333375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6075" indent="-333375">
              <a:buFont typeface="Arial" panose="020B0604020202020204" pitchFamily="34" charset="0"/>
              <a:buChar char="•"/>
            </a:pPr>
            <a:r>
              <a:rPr lang="en-US" sz="2000" dirty="0"/>
              <a:t>Market access to data drives individual Mitigation and Adaptation efforts and global progress.</a:t>
            </a:r>
          </a:p>
          <a:p>
            <a:endParaRPr lang="en-US" sz="900" dirty="0"/>
          </a:p>
          <a:p>
            <a:r>
              <a:rPr lang="en-US" sz="1200" dirty="0"/>
              <a:t>						</a:t>
            </a:r>
            <a:r>
              <a:rPr lang="en-US" sz="1400" dirty="0"/>
              <a:t>Source: TCFD 2019 Status Report; June 2019 (</a:t>
            </a:r>
            <a:r>
              <a:rPr lang="en-US" sz="1400" dirty="0" err="1"/>
              <a:t>tcfd.org</a:t>
            </a:r>
            <a:r>
              <a:rPr lang="en-US" sz="1400" dirty="0"/>
              <a:t>)</a:t>
            </a:r>
            <a:endParaRPr lang="en-US" sz="1200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F3CBFBA7-1DEF-6B46-A582-CB00FE23370C}"/>
              </a:ext>
            </a:extLst>
          </p:cNvPr>
          <p:cNvSpPr/>
          <p:nvPr/>
        </p:nvSpPr>
        <p:spPr>
          <a:xfrm>
            <a:off x="770810" y="1010907"/>
            <a:ext cx="10556827" cy="4655329"/>
          </a:xfrm>
          <a:prstGeom prst="frame">
            <a:avLst>
              <a:gd name="adj1" fmla="val 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768688-2DFC-974C-AB03-5A58DC06692E}"/>
              </a:ext>
            </a:extLst>
          </p:cNvPr>
          <p:cNvSpPr txBox="1"/>
          <p:nvPr/>
        </p:nvSpPr>
        <p:spPr>
          <a:xfrm>
            <a:off x="785074" y="5783957"/>
            <a:ext cx="1056872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Thousands of organizations have </a:t>
            </a:r>
            <a:r>
              <a:rPr lang="en-US" sz="2400" b="1" u="sng" dirty="0">
                <a:solidFill>
                  <a:schemeClr val="bg1"/>
                </a:solidFill>
              </a:rPr>
              <a:t>voluntarily</a:t>
            </a:r>
            <a:r>
              <a:rPr lang="en-US" sz="2400" b="1" dirty="0">
                <a:solidFill>
                  <a:schemeClr val="bg1"/>
                </a:solidFill>
              </a:rPr>
              <a:t> adopted TCFD reporting processes.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6154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D7F95-B217-6D4A-9860-651651BD3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77" y="334850"/>
            <a:ext cx="5100241" cy="1738670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TCFD Recommendations align with Principles for Responsible Investing (PRI) ESG assessment process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41E5B0-B098-F64A-8F21-757E3CF9E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 LLC ©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66C494-9DE3-5348-BF58-4702EDEE0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50A62E-5737-114C-B4BC-8113721DD263}"/>
              </a:ext>
            </a:extLst>
          </p:cNvPr>
          <p:cNvSpPr txBox="1"/>
          <p:nvPr/>
        </p:nvSpPr>
        <p:spPr>
          <a:xfrm>
            <a:off x="360340" y="5174731"/>
            <a:ext cx="5429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unpri.org</a:t>
            </a:r>
            <a:r>
              <a:rPr lang="en-US" dirty="0"/>
              <a:t>; </a:t>
            </a:r>
            <a:r>
              <a:rPr lang="en-US" i="1" dirty="0"/>
              <a:t>PRI Reporting Framework 2019 </a:t>
            </a:r>
          </a:p>
          <a:p>
            <a:r>
              <a:rPr lang="en-US" i="1" dirty="0"/>
              <a:t>Strategy and Governance</a:t>
            </a:r>
            <a:r>
              <a:rPr lang="en-US" dirty="0"/>
              <a:t> (Climate-related indicators); </a:t>
            </a:r>
          </a:p>
          <a:p>
            <a:r>
              <a:rPr lang="en-US" dirty="0"/>
              <a:t>November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A97A80-C7CE-CB41-A723-341B5D576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78" y="334849"/>
            <a:ext cx="6112999" cy="56351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86B807-E560-AB44-BA61-A5FA99B7103F}"/>
              </a:ext>
            </a:extLst>
          </p:cNvPr>
          <p:cNvSpPr txBox="1"/>
          <p:nvPr/>
        </p:nvSpPr>
        <p:spPr>
          <a:xfrm>
            <a:off x="442663" y="2331809"/>
            <a:ext cx="53653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Example indicator criteria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Recommended through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Required 2020 and later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“Greenwashing” will always be a problem</a:t>
            </a:r>
          </a:p>
        </p:txBody>
      </p:sp>
    </p:spTree>
    <p:extLst>
      <p:ext uri="{BB962C8B-B14F-4D97-AF65-F5344CB8AC3E}">
        <p14:creationId xmlns:p14="http://schemas.microsoft.com/office/powerpoint/2010/main" val="1851124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AADA6E-FC1C-B548-BD5A-C874C297E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 LLC ©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C7633-D6CC-D442-B8D0-5F7777EB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157200-7FA2-2D43-9993-8AC2F6636F81}"/>
              </a:ext>
            </a:extLst>
          </p:cNvPr>
          <p:cNvSpPr txBox="1">
            <a:spLocks/>
          </p:cNvSpPr>
          <p:nvPr/>
        </p:nvSpPr>
        <p:spPr>
          <a:xfrm>
            <a:off x="811635" y="412086"/>
            <a:ext cx="10401299" cy="499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Quick Summary – Climate Due Diligence for Your Organization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CD560E-FF2F-E74E-BA97-A5CDFF96CC27}"/>
              </a:ext>
            </a:extLst>
          </p:cNvPr>
          <p:cNvSpPr txBox="1"/>
          <p:nvPr/>
        </p:nvSpPr>
        <p:spPr>
          <a:xfrm>
            <a:off x="946329" y="1086805"/>
            <a:ext cx="10472940" cy="428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Changes in weather and climate may come at us sooner than we think.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8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Impacts and risks are very location- and asset-specific.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8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Data, tools and the experience of others are available around which to plan.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8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Stakeholders and many others now expect timely climate management.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8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Globally-accepted ESG standards for managing climate are available.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8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A monitored risk baseline will allow better forecasting of future impacts. </a:t>
            </a:r>
            <a:r>
              <a:rPr lang="en-US" sz="1200" dirty="0"/>
              <a:t>	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E82719CF-0F4F-A44B-A220-4CA625ACEA61}"/>
              </a:ext>
            </a:extLst>
          </p:cNvPr>
          <p:cNvSpPr/>
          <p:nvPr/>
        </p:nvSpPr>
        <p:spPr>
          <a:xfrm>
            <a:off x="772732" y="1010907"/>
            <a:ext cx="10748493" cy="4655329"/>
          </a:xfrm>
          <a:prstGeom prst="frame">
            <a:avLst>
              <a:gd name="adj1" fmla="val 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0D6291-C71C-6D41-AE66-3C8AD4ED685A}"/>
              </a:ext>
            </a:extLst>
          </p:cNvPr>
          <p:cNvSpPr txBox="1"/>
          <p:nvPr/>
        </p:nvSpPr>
        <p:spPr>
          <a:xfrm>
            <a:off x="811635" y="5765135"/>
            <a:ext cx="1070958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Climate change is a problem to solve – it is also an opportunity to manage.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7879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778E16-04FD-BF4D-BD43-12FB1F4FA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 LLC © 2021</a:t>
            </a:r>
            <a:endParaRPr 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E3519FA4-0001-7841-BB50-864449ACDEF7}"/>
              </a:ext>
            </a:extLst>
          </p:cNvPr>
          <p:cNvSpPr/>
          <p:nvPr/>
        </p:nvSpPr>
        <p:spPr>
          <a:xfrm>
            <a:off x="581891" y="1278468"/>
            <a:ext cx="11000509" cy="2988732"/>
          </a:xfrm>
          <a:prstGeom prst="frame">
            <a:avLst>
              <a:gd name="adj1" fmla="val 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5786ACB2-4E1E-6B48-80C3-FAFA068CDF5D}"/>
              </a:ext>
            </a:extLst>
          </p:cNvPr>
          <p:cNvSpPr txBox="1">
            <a:spLocks/>
          </p:cNvSpPr>
          <p:nvPr/>
        </p:nvSpPr>
        <p:spPr>
          <a:xfrm>
            <a:off x="824345" y="2772834"/>
            <a:ext cx="10515600" cy="548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+mn-lt"/>
              </a:rPr>
              <a:t>Thank you for watching!</a:t>
            </a:r>
          </a:p>
          <a:p>
            <a:pPr algn="ctr"/>
            <a:endParaRPr lang="en-US" sz="2800" dirty="0">
              <a:latin typeface="+mn-lt"/>
            </a:endParaRPr>
          </a:p>
          <a:p>
            <a:pPr algn="ctr"/>
            <a:endParaRPr lang="en-US" sz="280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230EA-888E-B941-AD6E-9478F6B98976}"/>
              </a:ext>
            </a:extLst>
          </p:cNvPr>
          <p:cNvSpPr/>
          <p:nvPr/>
        </p:nvSpPr>
        <p:spPr>
          <a:xfrm>
            <a:off x="595745" y="4559300"/>
            <a:ext cx="11000509" cy="1452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44FA3-513F-504D-8790-CD0E46315974}"/>
              </a:ext>
            </a:extLst>
          </p:cNvPr>
          <p:cNvSpPr txBox="1"/>
          <p:nvPr/>
        </p:nvSpPr>
        <p:spPr>
          <a:xfrm>
            <a:off x="595745" y="4811784"/>
            <a:ext cx="1074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i="1" dirty="0">
                <a:solidFill>
                  <a:schemeClr val="bg1"/>
                </a:solidFill>
              </a:rPr>
              <a:t>You never know what is enough unless you know what is more than enough.</a:t>
            </a:r>
            <a:r>
              <a:rPr lang="en-US" sz="2000" dirty="0">
                <a:solidFill>
                  <a:schemeClr val="bg1"/>
                </a:solidFill>
              </a:rPr>
              <a:t>” - William Blake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i="1" dirty="0">
                <a:solidFill>
                  <a:schemeClr val="bg1"/>
                </a:solidFill>
              </a:rPr>
              <a:t>Knowing more than enough is a luxury we don’t have!</a:t>
            </a:r>
            <a:r>
              <a:rPr lang="en-US" sz="2000" dirty="0">
                <a:solidFill>
                  <a:schemeClr val="bg1"/>
                </a:solidFill>
              </a:rPr>
              <a:t>” – Will Ernst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9C8281-C671-5346-9F08-AAA7AD9E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96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A42B-083D-F143-903F-94F7C6CC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45" y="335381"/>
            <a:ext cx="10515600" cy="759340"/>
          </a:xfrm>
        </p:spPr>
        <p:txBody>
          <a:bodyPr>
            <a:normAutofit/>
          </a:bodyPr>
          <a:lstStyle/>
          <a:p>
            <a:r>
              <a:rPr lang="en-US" sz="2800" b="1" dirty="0"/>
              <a:t>Notes: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A9933-049A-4240-AD39-BC23D1E42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 LLC © 2021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FB3953-982B-F649-B6EA-CE373783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0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CDEB9-DC1E-5640-AD48-5A5570852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22" y="301885"/>
            <a:ext cx="10782777" cy="666752"/>
          </a:xfrm>
        </p:spPr>
        <p:txBody>
          <a:bodyPr>
            <a:normAutofit/>
          </a:bodyPr>
          <a:lstStyle/>
          <a:p>
            <a:r>
              <a:rPr lang="en-US" sz="3200" b="1" dirty="0"/>
              <a:t>Purpose – A Look at Options for Managing Climate Change</a:t>
            </a:r>
            <a:endParaRPr lang="en-US" sz="28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B6992-4D2B-AA49-8CFE-ED3B70965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 LLC © 2021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59E697-2252-D141-89A7-D1017E586A14}"/>
              </a:ext>
            </a:extLst>
          </p:cNvPr>
          <p:cNvSpPr txBox="1"/>
          <p:nvPr/>
        </p:nvSpPr>
        <p:spPr>
          <a:xfrm>
            <a:off x="716445" y="883172"/>
            <a:ext cx="1049193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Content</a:t>
            </a:r>
          </a:p>
          <a:p>
            <a:endParaRPr lang="en-US" sz="10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Regardless of cause, weather and climate are changing </a:t>
            </a:r>
          </a:p>
          <a:p>
            <a:pPr marL="808038" indent="-347663">
              <a:buFont typeface="Arial" panose="020B0604020202020204" pitchFamily="34" charset="0"/>
              <a:buChar char="•"/>
            </a:pPr>
            <a:r>
              <a:rPr lang="en-US" sz="2400" dirty="0"/>
              <a:t>possible actions in response – mitigation and adaptation</a:t>
            </a:r>
            <a:endParaRPr lang="en-US" sz="700" dirty="0"/>
          </a:p>
          <a:p>
            <a:pPr marL="808038" indent="-347663">
              <a:buFont typeface="Arial" panose="020B0604020202020204" pitchFamily="34" charset="0"/>
              <a:buChar char="•"/>
            </a:pPr>
            <a:r>
              <a:rPr lang="en-US" sz="2400" dirty="0"/>
              <a:t>available data and planning tools</a:t>
            </a:r>
          </a:p>
          <a:p>
            <a:pPr marL="460375"/>
            <a:endParaRPr lang="en-US" sz="10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Risk/cost/benefit tradeoffs affect all stakeholders</a:t>
            </a:r>
          </a:p>
          <a:p>
            <a:pPr marL="808038" lvl="1" indent="-347663">
              <a:buFont typeface="Arial" panose="020B0604020202020204" pitchFamily="34" charset="0"/>
              <a:buChar char="•"/>
            </a:pPr>
            <a:r>
              <a:rPr lang="en-US" sz="2400" dirty="0"/>
              <a:t>impact forecasting and risk pricing</a:t>
            </a:r>
          </a:p>
          <a:p>
            <a:pPr marL="808038" lvl="1" indent="-347663">
              <a:buFont typeface="Arial" panose="020B0604020202020204" pitchFamily="34" charset="0"/>
              <a:buChar char="•"/>
            </a:pPr>
            <a:r>
              <a:rPr lang="en-US" sz="2400" dirty="0"/>
              <a:t>litigation trend – “Failure to Adapt” claims</a:t>
            </a:r>
          </a:p>
          <a:p>
            <a:pPr marL="808038" lvl="1" indent="-347663">
              <a:buFont typeface="Arial" panose="020B0604020202020204" pitchFamily="34" charset="0"/>
              <a:buChar char="•"/>
            </a:pPr>
            <a:r>
              <a:rPr lang="en-US" sz="2400" dirty="0"/>
              <a:t>strategies to manage impacts and risks or identify opportunities  </a:t>
            </a:r>
            <a:endParaRPr lang="en-US" sz="800" dirty="0"/>
          </a:p>
          <a:p>
            <a:endParaRPr lang="en-US" sz="10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Emerging global ESG management framework </a:t>
            </a:r>
          </a:p>
          <a:p>
            <a:pPr marL="808038" indent="-347663">
              <a:buFont typeface="Arial" panose="020B0604020202020204" pitchFamily="34" charset="0"/>
              <a:buChar char="•"/>
            </a:pPr>
            <a:r>
              <a:rPr lang="en-US" sz="2400" dirty="0"/>
              <a:t>documenting fiduciary preparedness – Environmental, Social &amp; Governance</a:t>
            </a:r>
          </a:p>
          <a:p>
            <a:pPr marL="808038" lvl="1" indent="-347663">
              <a:buFont typeface="Arial" panose="020B0604020202020204" pitchFamily="34" charset="0"/>
              <a:buChar char="•"/>
            </a:pPr>
            <a:r>
              <a:rPr lang="en-US" sz="2400" dirty="0"/>
              <a:t>financial disclosure basis for comparative assessments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9804A8-0F7B-E048-8D1B-6624D73CF0B7}"/>
              </a:ext>
            </a:extLst>
          </p:cNvPr>
          <p:cNvSpPr txBox="1"/>
          <p:nvPr/>
        </p:nvSpPr>
        <p:spPr>
          <a:xfrm>
            <a:off x="571022" y="5833130"/>
            <a:ext cx="10782778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Preview: preparation, data, action and accountability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9455351-3DE7-A64D-B2E7-D0377F1FB306}"/>
              </a:ext>
            </a:extLst>
          </p:cNvPr>
          <p:cNvSpPr/>
          <p:nvPr/>
        </p:nvSpPr>
        <p:spPr>
          <a:xfrm>
            <a:off x="571022" y="916728"/>
            <a:ext cx="10782777" cy="4743848"/>
          </a:xfrm>
          <a:prstGeom prst="frame">
            <a:avLst>
              <a:gd name="adj1" fmla="val 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09C76-0DA4-B94E-897D-A0A0B440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19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AADA6E-FC1C-B548-BD5A-C874C297E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 LLC ©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C7633-D6CC-D442-B8D0-5F7777EB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2157200-7FA2-2D43-9993-8AC2F6636F81}"/>
              </a:ext>
            </a:extLst>
          </p:cNvPr>
          <p:cNvSpPr txBox="1">
            <a:spLocks/>
          </p:cNvSpPr>
          <p:nvPr/>
        </p:nvSpPr>
        <p:spPr>
          <a:xfrm>
            <a:off x="811635" y="432868"/>
            <a:ext cx="10401299" cy="499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A Quick 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CD560E-FF2F-E74E-BA97-A5CDFF96CC27}"/>
              </a:ext>
            </a:extLst>
          </p:cNvPr>
          <p:cNvSpPr txBox="1"/>
          <p:nvPr/>
        </p:nvSpPr>
        <p:spPr>
          <a:xfrm>
            <a:off x="946328" y="1086805"/>
            <a:ext cx="107484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Changes in weather and climate may come at us sooner than we think.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8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Impacts and risks are very location- and asset-specific.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8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Data, tools and the experience of others are available around which to plan.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8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Stakeholders and many others now expect active climate management.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8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Globally-accepted ESG standards for managing climate are available.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8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A monitored risk baseline will allow better forecasting of future impacts. </a:t>
            </a:r>
            <a:endParaRPr lang="en-US" sz="1200" dirty="0"/>
          </a:p>
          <a:p>
            <a:r>
              <a:rPr lang="en-US" sz="1200" dirty="0"/>
              <a:t>						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E82719CF-0F4F-A44B-A220-4CA625ACEA61}"/>
              </a:ext>
            </a:extLst>
          </p:cNvPr>
          <p:cNvSpPr/>
          <p:nvPr/>
        </p:nvSpPr>
        <p:spPr>
          <a:xfrm>
            <a:off x="772732" y="1010907"/>
            <a:ext cx="10748493" cy="4655329"/>
          </a:xfrm>
          <a:prstGeom prst="frame">
            <a:avLst>
              <a:gd name="adj1" fmla="val 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0D6291-C71C-6D41-AE66-3C8AD4ED685A}"/>
              </a:ext>
            </a:extLst>
          </p:cNvPr>
          <p:cNvSpPr txBox="1"/>
          <p:nvPr/>
        </p:nvSpPr>
        <p:spPr>
          <a:xfrm>
            <a:off x="811635" y="5765135"/>
            <a:ext cx="10709589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Climate change is a problem to solve – and an opportunity to manage. 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47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A12628-CD31-5B43-AB84-EDCEE02BA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 LLC © 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A8F5F-7B67-9A45-B58D-AD95A557D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61068-1434-854E-96EC-E55AF8340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1" y="949513"/>
            <a:ext cx="3616473" cy="25861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A4D800C-7368-6B4C-A556-2F3FDFAE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739" y="324329"/>
            <a:ext cx="7831621" cy="530224"/>
          </a:xfrm>
        </p:spPr>
        <p:txBody>
          <a:bodyPr>
            <a:noAutofit/>
          </a:bodyPr>
          <a:lstStyle/>
          <a:p>
            <a:r>
              <a:rPr lang="en-US" sz="3200" b="1" dirty="0"/>
              <a:t>Example Sea Level Rise Projections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3860C9-2523-A64B-8604-D960A2DB2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840" y="949513"/>
            <a:ext cx="3621647" cy="25861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858B5F-C92D-EA4D-83C6-80292F321BDC}"/>
              </a:ext>
            </a:extLst>
          </p:cNvPr>
          <p:cNvSpPr txBox="1"/>
          <p:nvPr/>
        </p:nvSpPr>
        <p:spPr>
          <a:xfrm>
            <a:off x="4379325" y="1554027"/>
            <a:ext cx="3375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i="1" dirty="0"/>
              <a:t>Sea-Level Rise for the Coasts </a:t>
            </a:r>
          </a:p>
          <a:p>
            <a:r>
              <a:rPr lang="en-US" sz="1600" i="1" dirty="0"/>
              <a:t>of California, Oregon and </a:t>
            </a:r>
            <a:r>
              <a:rPr lang="en-US" sz="1600" dirty="0"/>
              <a:t>Washington, </a:t>
            </a:r>
          </a:p>
          <a:p>
            <a:r>
              <a:rPr lang="en-US" sz="1600" dirty="0"/>
              <a:t>2012, </a:t>
            </a:r>
            <a:r>
              <a:rPr lang="en-US" sz="1600" dirty="0" err="1"/>
              <a:t>nationalacademies.org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2A992C-A807-8D46-AE3B-065CE8BFA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957" y="3442060"/>
            <a:ext cx="7256773" cy="24664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04179E-5EF3-5943-844E-C646FF778713}"/>
              </a:ext>
            </a:extLst>
          </p:cNvPr>
          <p:cNvSpPr/>
          <p:nvPr/>
        </p:nvSpPr>
        <p:spPr>
          <a:xfrm>
            <a:off x="426721" y="3429000"/>
            <a:ext cx="1436467" cy="401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2841EC57-F59C-FB43-B289-46A0D9FBA22E}"/>
              </a:ext>
            </a:extLst>
          </p:cNvPr>
          <p:cNvSpPr/>
          <p:nvPr/>
        </p:nvSpPr>
        <p:spPr>
          <a:xfrm>
            <a:off x="7754709" y="1822083"/>
            <a:ext cx="193183" cy="278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61019342-FF81-2F48-B6FC-FE810E685BBC}"/>
              </a:ext>
            </a:extLst>
          </p:cNvPr>
          <p:cNvSpPr/>
          <p:nvPr/>
        </p:nvSpPr>
        <p:spPr>
          <a:xfrm rot="10980438">
            <a:off x="4139785" y="1822083"/>
            <a:ext cx="193183" cy="278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EA5561-486F-294F-B9BC-71132A1F7C17}"/>
              </a:ext>
            </a:extLst>
          </p:cNvPr>
          <p:cNvSpPr txBox="1"/>
          <p:nvPr/>
        </p:nvSpPr>
        <p:spPr>
          <a:xfrm>
            <a:off x="393700" y="5926118"/>
            <a:ext cx="11194192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Projections have changed over time -- impacts are expected sooner than first thought.   </a:t>
            </a:r>
          </a:p>
        </p:txBody>
      </p:sp>
    </p:spTree>
    <p:extLst>
      <p:ext uri="{BB962C8B-B14F-4D97-AF65-F5344CB8AC3E}">
        <p14:creationId xmlns:p14="http://schemas.microsoft.com/office/powerpoint/2010/main" val="4023766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1494-CA97-D54C-A4E5-39629FA6C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373" y="463642"/>
            <a:ext cx="11277254" cy="523221"/>
          </a:xfrm>
        </p:spPr>
        <p:txBody>
          <a:bodyPr>
            <a:noAutofit/>
          </a:bodyPr>
          <a:lstStyle/>
          <a:p>
            <a:r>
              <a:rPr lang="en-US" sz="3200" b="1" dirty="0"/>
              <a:t>Climate impacts and risks </a:t>
            </a:r>
            <a:r>
              <a:rPr lang="en-US" sz="3200" dirty="0"/>
              <a:t>–</a:t>
            </a:r>
            <a:r>
              <a:rPr lang="en-US" sz="3200" b="1" dirty="0"/>
              <a:t> difficult to quantify but manageable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A712A-2E2F-E14F-A3DA-DFBFC9DB1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19" y="1295538"/>
            <a:ext cx="11133208" cy="4556369"/>
          </a:xfrm>
        </p:spPr>
        <p:txBody>
          <a:bodyPr>
            <a:normAutofit lnSpcReduction="10000"/>
          </a:bodyPr>
          <a:lstStyle/>
          <a:p>
            <a:pPr marL="409575" indent="-409575">
              <a:buFont typeface="Wingdings" pitchFamily="2" charset="2"/>
              <a:buChar char="Ø"/>
            </a:pPr>
            <a:r>
              <a:rPr lang="en-US" dirty="0"/>
              <a:t>The past is not useful for forecasting climate impacts and risks</a:t>
            </a:r>
          </a:p>
          <a:p>
            <a:pPr marL="409575" indent="-409575">
              <a:buFont typeface="Wingdings" pitchFamily="2" charset="2"/>
              <a:buChar char="Ø"/>
            </a:pPr>
            <a:r>
              <a:rPr lang="en-US" dirty="0"/>
              <a:t>However, likelihood and potential significance are now estimable </a:t>
            </a:r>
          </a:p>
          <a:p>
            <a:pPr marL="922338" indent="-512763">
              <a:lnSpc>
                <a:spcPct val="100000"/>
              </a:lnSpc>
            </a:pPr>
            <a:r>
              <a:rPr lang="en-US" sz="2400" dirty="0"/>
              <a:t>scientific data are available for all regions and most discrete locations</a:t>
            </a:r>
          </a:p>
          <a:p>
            <a:pPr marL="922338" indent="-512763">
              <a:lnSpc>
                <a:spcPct val="100000"/>
              </a:lnSpc>
            </a:pPr>
            <a:r>
              <a:rPr lang="en-US" sz="2400" dirty="0"/>
              <a:t>experience of others provides a learning curve</a:t>
            </a:r>
          </a:p>
          <a:p>
            <a:pPr marL="922338" indent="-512763">
              <a:lnSpc>
                <a:spcPct val="100000"/>
              </a:lnSpc>
            </a:pPr>
            <a:r>
              <a:rPr lang="en-US" sz="2400" dirty="0"/>
              <a:t>standard processes are available to guide actions</a:t>
            </a:r>
          </a:p>
          <a:p>
            <a:pPr marL="409575" indent="-396875">
              <a:buFont typeface="Wingdings" pitchFamily="2" charset="2"/>
              <a:buChar char="Ø"/>
            </a:pPr>
            <a:r>
              <a:rPr lang="en-US" dirty="0"/>
              <a:t>Impacts and risks are determined by the location of assets</a:t>
            </a:r>
          </a:p>
          <a:p>
            <a:pPr marL="922338" indent="-512763"/>
            <a:r>
              <a:rPr lang="en-US" sz="2400" dirty="0"/>
              <a:t>assets can be mapped, valued and prioritized</a:t>
            </a:r>
          </a:p>
          <a:p>
            <a:pPr marL="922338" indent="-512763"/>
            <a:r>
              <a:rPr lang="en-US" sz="2400" dirty="0"/>
              <a:t>impacts and risks can be scaled and categorized</a:t>
            </a:r>
          </a:p>
          <a:p>
            <a:pPr marL="922338" indent="-512763"/>
            <a:r>
              <a:rPr lang="en-US" sz="2400" dirty="0"/>
              <a:t>coordination with stakeholders will identify vulnerabilities</a:t>
            </a:r>
          </a:p>
          <a:p>
            <a:pPr marL="922338" indent="-512763"/>
            <a:r>
              <a:rPr lang="en-US" sz="2400" dirty="0"/>
              <a:t>outreach will align idealized visions with local realities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D76898-3B76-9943-BE41-1D23FA192453}"/>
              </a:ext>
            </a:extLst>
          </p:cNvPr>
          <p:cNvSpPr txBox="1"/>
          <p:nvPr/>
        </p:nvSpPr>
        <p:spPr>
          <a:xfrm>
            <a:off x="509792" y="5898972"/>
            <a:ext cx="11277255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This is not too new, too big, or too uncertain to worry about. 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272904C-7BDB-6C43-9213-C3A72C36EBC7}"/>
              </a:ext>
            </a:extLst>
          </p:cNvPr>
          <p:cNvSpPr/>
          <p:nvPr/>
        </p:nvSpPr>
        <p:spPr>
          <a:xfrm>
            <a:off x="520698" y="986863"/>
            <a:ext cx="11277255" cy="4865044"/>
          </a:xfrm>
          <a:prstGeom prst="frame">
            <a:avLst>
              <a:gd name="adj1" fmla="val 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1BC6A-CD40-3F47-B727-F72B417F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 LLC © 2021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3B27D-751A-5941-A4DA-3DF3740C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730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B6992-4D2B-AA49-8CFE-ED3B70965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 LLC © 2021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59E697-2252-D141-89A7-D1017E586A14}"/>
              </a:ext>
            </a:extLst>
          </p:cNvPr>
          <p:cNvSpPr txBox="1"/>
          <p:nvPr/>
        </p:nvSpPr>
        <p:spPr>
          <a:xfrm>
            <a:off x="704612" y="1299966"/>
            <a:ext cx="100492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Local actions to help control a global problem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1200" dirty="0"/>
          </a:p>
          <a:p>
            <a:pPr marL="460375" indent="-447675">
              <a:buFont typeface="Wingdings" pitchFamily="2" charset="2"/>
              <a:buChar char="Ø"/>
            </a:pPr>
            <a:r>
              <a:rPr lang="en-US" sz="2800" dirty="0"/>
              <a:t>Example - reduce carbon accumulation in the atmosphere</a:t>
            </a:r>
          </a:p>
          <a:p>
            <a:pPr marL="1038225" lvl="1" indent="-525463">
              <a:buFont typeface="Arial" panose="020B0604020202020204" pitchFamily="34" charset="0"/>
              <a:buChar char="•"/>
            </a:pPr>
            <a:r>
              <a:rPr lang="en-US" sz="2400" dirty="0"/>
              <a:t>transition to more efficient energy sources and buildings</a:t>
            </a:r>
          </a:p>
          <a:p>
            <a:pPr marL="1038225" lvl="1" indent="-525463">
              <a:buFont typeface="Arial" panose="020B0604020202020204" pitchFamily="34" charset="0"/>
              <a:buChar char="•"/>
            </a:pPr>
            <a:r>
              <a:rPr lang="en-US" sz="2400" dirty="0"/>
              <a:t>controlling CO</a:t>
            </a:r>
            <a:r>
              <a:rPr lang="en-US" sz="2400" baseline="-25000" dirty="0"/>
              <a:t>2</a:t>
            </a:r>
            <a:r>
              <a:rPr lang="en-US" sz="2400" dirty="0"/>
              <a:t> and methane emissions </a:t>
            </a:r>
          </a:p>
          <a:p>
            <a:pPr marL="1038225" lvl="1" indent="-525463">
              <a:buFont typeface="Arial" panose="020B0604020202020204" pitchFamily="34" charset="0"/>
              <a:buChar char="•"/>
            </a:pPr>
            <a:r>
              <a:rPr lang="en-US" sz="2400" dirty="0"/>
              <a:t>buying (or selling) reduction credits</a:t>
            </a:r>
          </a:p>
          <a:p>
            <a:pPr marL="1038225" lvl="1" indent="-52546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576263" indent="-512763">
              <a:buFont typeface="Wingdings" pitchFamily="2" charset="2"/>
              <a:buChar char="Ø"/>
            </a:pPr>
            <a:r>
              <a:rPr lang="en-US" sz="2800" dirty="0"/>
              <a:t>Global intent with local benefits</a:t>
            </a:r>
          </a:p>
          <a:p>
            <a:pPr marL="1204913" lvl="1" indent="-692150">
              <a:buFont typeface="Arial" panose="020B0604020202020204" pitchFamily="34" charset="0"/>
              <a:buChar char="•"/>
            </a:pPr>
            <a:r>
              <a:rPr lang="en-US" sz="2400" dirty="0"/>
              <a:t>lower cost from efficiency improvements </a:t>
            </a:r>
          </a:p>
          <a:p>
            <a:pPr marL="1204913" lvl="1" indent="-692150">
              <a:buFont typeface="Arial" panose="020B0604020202020204" pitchFamily="34" charset="0"/>
              <a:buChar char="•"/>
            </a:pPr>
            <a:r>
              <a:rPr lang="en-US" sz="2400" dirty="0"/>
              <a:t>positive reputation effects with stakeholders</a:t>
            </a:r>
          </a:p>
          <a:p>
            <a:pPr marL="1204913" lvl="1" indent="-692150">
              <a:buFont typeface="Arial" panose="020B0604020202020204" pitchFamily="34" charset="0"/>
              <a:buChar char="•"/>
            </a:pPr>
            <a:r>
              <a:rPr lang="en-US" sz="2400" dirty="0"/>
              <a:t>Improved standing in competitive marketplace</a:t>
            </a:r>
            <a:endParaRPr lang="en-US" sz="1000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9455351-3DE7-A64D-B2E7-D0377F1FB306}"/>
              </a:ext>
            </a:extLst>
          </p:cNvPr>
          <p:cNvSpPr/>
          <p:nvPr/>
        </p:nvSpPr>
        <p:spPr>
          <a:xfrm>
            <a:off x="571022" y="965706"/>
            <a:ext cx="10782777" cy="4829702"/>
          </a:xfrm>
          <a:prstGeom prst="frame">
            <a:avLst>
              <a:gd name="adj1" fmla="val 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09C76-0DA4-B94E-897D-A0A0B440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7F543C-A2A3-644F-9992-FB0B61C5BDB1}"/>
              </a:ext>
            </a:extLst>
          </p:cNvPr>
          <p:cNvSpPr txBox="1"/>
          <p:nvPr/>
        </p:nvSpPr>
        <p:spPr>
          <a:xfrm>
            <a:off x="571022" y="357847"/>
            <a:ext cx="79040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j-lt"/>
              </a:rPr>
              <a:t>Managing Climate Change through </a:t>
            </a:r>
            <a:r>
              <a:rPr lang="en-US" sz="3200" b="1" u="sng" dirty="0">
                <a:latin typeface="+mj-lt"/>
              </a:rPr>
              <a:t>Mitigation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0F39E0-861D-C447-B1AA-7DE4F902480C}"/>
              </a:ext>
            </a:extLst>
          </p:cNvPr>
          <p:cNvSpPr txBox="1"/>
          <p:nvPr/>
        </p:nvSpPr>
        <p:spPr>
          <a:xfrm>
            <a:off x="571021" y="5915378"/>
            <a:ext cx="10782777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Mitigation is increasingly a competitive and compliance requirement</a:t>
            </a:r>
          </a:p>
        </p:txBody>
      </p:sp>
    </p:spTree>
    <p:extLst>
      <p:ext uri="{BB962C8B-B14F-4D97-AF65-F5344CB8AC3E}">
        <p14:creationId xmlns:p14="http://schemas.microsoft.com/office/powerpoint/2010/main" val="1678522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13FC1-CF24-644B-BF13-4DBC3075F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4297" y="6423025"/>
            <a:ext cx="561895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200"/>
              <a:t>Will Ernst - Tahoma Environmental Consulting LLC © 2021</a:t>
            </a:r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749101-9B50-3C4D-940E-3642300F020C}"/>
              </a:ext>
            </a:extLst>
          </p:cNvPr>
          <p:cNvSpPr txBox="1"/>
          <p:nvPr/>
        </p:nvSpPr>
        <p:spPr>
          <a:xfrm>
            <a:off x="554837" y="335976"/>
            <a:ext cx="7814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j-lt"/>
              </a:rPr>
              <a:t>Managing Climate Change through </a:t>
            </a:r>
            <a:r>
              <a:rPr lang="en-US" sz="3200" b="1" u="sng" dirty="0">
                <a:latin typeface="+mj-lt"/>
              </a:rPr>
              <a:t>Adaptation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BCB4D4-990C-884B-BC7D-EFBDDCF7CBE0}"/>
              </a:ext>
            </a:extLst>
          </p:cNvPr>
          <p:cNvSpPr txBox="1"/>
          <p:nvPr/>
        </p:nvSpPr>
        <p:spPr>
          <a:xfrm>
            <a:off x="725568" y="1259305"/>
            <a:ext cx="1056589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indent="-460375">
              <a:buFont typeface="Wingdings" pitchFamily="2" charset="2"/>
              <a:buChar char="Ø"/>
            </a:pPr>
            <a:r>
              <a:rPr lang="en-US" sz="2800" dirty="0"/>
              <a:t>Actions taken to control, avoid or benefit from local impacts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1000" dirty="0"/>
          </a:p>
          <a:p>
            <a:pPr marL="460375" indent="-460375">
              <a:buFont typeface="Wingdings" pitchFamily="2" charset="2"/>
              <a:buChar char="Ø"/>
            </a:pPr>
            <a:r>
              <a:rPr lang="en-US" sz="2800" dirty="0"/>
              <a:t>Often viewed as “sustainability” or “resilience” – examples:</a:t>
            </a:r>
          </a:p>
          <a:p>
            <a:pPr marL="1038225" lvl="1" indent="-581025">
              <a:buFont typeface="Arial" panose="020B0604020202020204" pitchFamily="34" charset="0"/>
              <a:buChar char="•"/>
            </a:pPr>
            <a:r>
              <a:rPr lang="en-US" sz="2400" dirty="0"/>
              <a:t>hardening and elevating assets and expanding drainage capacities </a:t>
            </a:r>
          </a:p>
          <a:p>
            <a:pPr marL="1038225" lvl="1" indent="-581025">
              <a:buFont typeface="Arial" panose="020B0604020202020204" pitchFamily="34" charset="0"/>
              <a:buChar char="•"/>
            </a:pPr>
            <a:r>
              <a:rPr lang="en-US" sz="2400" dirty="0"/>
              <a:t>ensuring continuity of operations and supply chain</a:t>
            </a:r>
          </a:p>
          <a:p>
            <a:pPr marL="1038225" lvl="1" indent="-581025">
              <a:buFont typeface="Arial" panose="020B0604020202020204" pitchFamily="34" charset="0"/>
              <a:buChar char="•"/>
            </a:pPr>
            <a:r>
              <a:rPr lang="en-US" sz="2400" dirty="0"/>
              <a:t>outreach to enhance stakeholder preparedness</a:t>
            </a:r>
          </a:p>
          <a:p>
            <a:pPr marL="1038225" lvl="1" indent="-581025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/>
              <a:t>Benefits the organization usually with little global intent</a:t>
            </a:r>
            <a:r>
              <a:rPr lang="en-US" sz="2000" dirty="0"/>
              <a:t>	</a:t>
            </a:r>
            <a:endParaRPr lang="en-US" sz="2400" dirty="0"/>
          </a:p>
          <a:p>
            <a:pPr marL="1038225" lvl="1" indent="-581025">
              <a:buFont typeface="Arial" panose="020B0604020202020204" pitchFamily="34" charset="0"/>
              <a:buChar char="•"/>
            </a:pPr>
            <a:r>
              <a:rPr lang="en-US" sz="2400" dirty="0"/>
              <a:t>safer and more productive operations, future cost and risk avoidance</a:t>
            </a:r>
          </a:p>
          <a:p>
            <a:pPr marL="1038225" lvl="1" indent="-581025">
              <a:buFont typeface="Arial" panose="020B0604020202020204" pitchFamily="34" charset="0"/>
              <a:buChar char="•"/>
            </a:pPr>
            <a:r>
              <a:rPr lang="en-US" sz="2400" dirty="0"/>
              <a:t>long term needs addressed over time in routine O&amp;M and capital budgets</a:t>
            </a:r>
          </a:p>
          <a:p>
            <a:pPr marL="1038225" lvl="1" indent="-581025">
              <a:buFont typeface="Arial" panose="020B0604020202020204" pitchFamily="34" charset="0"/>
              <a:buChar char="•"/>
            </a:pPr>
            <a:r>
              <a:rPr lang="en-US" sz="2400" dirty="0"/>
              <a:t>lower insurance costs and more favorable bond ratings</a:t>
            </a:r>
          </a:p>
          <a:p>
            <a:pPr marL="1038225" lvl="1" indent="-581025">
              <a:buFont typeface="Arial" panose="020B0604020202020204" pitchFamily="34" charset="0"/>
              <a:buChar char="•"/>
            </a:pPr>
            <a:r>
              <a:rPr lang="en-US" sz="2400" dirty="0"/>
              <a:t>leadership position with suppliers, customers and in the community</a:t>
            </a:r>
            <a:endParaRPr lang="en-US" sz="2000" dirty="0"/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ED5B451F-A0E1-F845-9B96-0BCAA39307FA}"/>
              </a:ext>
            </a:extLst>
          </p:cNvPr>
          <p:cNvSpPr/>
          <p:nvPr/>
        </p:nvSpPr>
        <p:spPr>
          <a:xfrm>
            <a:off x="554837" y="920751"/>
            <a:ext cx="10907360" cy="4955203"/>
          </a:xfrm>
          <a:prstGeom prst="frame">
            <a:avLst>
              <a:gd name="adj1" fmla="val 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B022AA-4172-D24C-ABFF-05E41C1F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C45D0-6FBD-FA44-A45F-431C65C98DA2}"/>
              </a:ext>
            </a:extLst>
          </p:cNvPr>
          <p:cNvSpPr txBox="1"/>
          <p:nvPr/>
        </p:nvSpPr>
        <p:spPr>
          <a:xfrm>
            <a:off x="554837" y="5961360"/>
            <a:ext cx="1090736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Adaptation Challenge - balance risk likelihood &amp; significance with action cost &amp; benefit</a:t>
            </a:r>
          </a:p>
        </p:txBody>
      </p:sp>
    </p:spTree>
    <p:extLst>
      <p:ext uri="{BB962C8B-B14F-4D97-AF65-F5344CB8AC3E}">
        <p14:creationId xmlns:p14="http://schemas.microsoft.com/office/powerpoint/2010/main" val="28736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D4DD-BE9F-E545-842D-D36B40C4B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6" y="310386"/>
            <a:ext cx="10261601" cy="593997"/>
          </a:xfrm>
        </p:spPr>
        <p:txBody>
          <a:bodyPr>
            <a:normAutofit/>
          </a:bodyPr>
          <a:lstStyle/>
          <a:p>
            <a:r>
              <a:rPr lang="en-US" sz="3200" b="1" dirty="0"/>
              <a:t>Managing natural hazard risks is routine and familiar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91AF40-676D-9B4E-A311-32EAFE7EB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908091"/>
              </p:ext>
            </p:extLst>
          </p:nvPr>
        </p:nvGraphicFramePr>
        <p:xfrm>
          <a:off x="965198" y="893557"/>
          <a:ext cx="10261601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501">
                  <a:extLst>
                    <a:ext uri="{9D8B030D-6E8A-4147-A177-3AD203B41FA5}">
                      <a16:colId xmlns:a16="http://schemas.microsoft.com/office/drawing/2014/main" val="2255205563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2932851301"/>
                    </a:ext>
                  </a:extLst>
                </a:gridCol>
                <a:gridCol w="5600700">
                  <a:extLst>
                    <a:ext uri="{9D8B030D-6E8A-4147-A177-3AD203B41FA5}">
                      <a16:colId xmlns:a16="http://schemas.microsoft.com/office/drawing/2014/main" val="629571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Threat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 Impacts and Risks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 Management 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843686"/>
                  </a:ext>
                </a:extLst>
              </a:tr>
              <a:tr h="73063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Earthquakes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r>
                        <a:rPr lang="en-US" dirty="0"/>
                        <a:t>Loss of life and injury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Infrastructure damage and loss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Property damage and loss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Higher insurance premiums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Risk maps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Institutional and engineering controls; structure retrofits</a:t>
                      </a:r>
                    </a:p>
                    <a:p>
                      <a:r>
                        <a:rPr lang="en-US" dirty="0"/>
                        <a:t>Early warning arrays and alerts; public education</a:t>
                      </a:r>
                    </a:p>
                    <a:p>
                      <a:r>
                        <a:rPr lang="en-US" dirty="0"/>
                        <a:t>Insurance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624941"/>
                  </a:ext>
                </a:extLst>
              </a:tr>
              <a:tr h="118402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Flooding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Risk maps</a:t>
                      </a:r>
                    </a:p>
                    <a:p>
                      <a:r>
                        <a:rPr lang="en-US" dirty="0"/>
                        <a:t>Institutional and engineering controls</a:t>
                      </a:r>
                    </a:p>
                    <a:p>
                      <a:r>
                        <a:rPr lang="en-US" dirty="0"/>
                        <a:t>Evacuation plans and orders; public education</a:t>
                      </a:r>
                    </a:p>
                    <a:p>
                      <a:r>
                        <a:rPr lang="en-US" dirty="0"/>
                        <a:t>Temporary protection, e.g. berms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749430"/>
                  </a:ext>
                </a:extLst>
              </a:tr>
              <a:tr h="90868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Storm surges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Risk maps</a:t>
                      </a:r>
                    </a:p>
                    <a:p>
                      <a:r>
                        <a:rPr lang="en-US" dirty="0"/>
                        <a:t>Evacuation plans and orders; public education</a:t>
                      </a:r>
                    </a:p>
                    <a:p>
                      <a:r>
                        <a:rPr lang="en-US" dirty="0"/>
                        <a:t>engineered barriers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429209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Severe winds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Structure retrofits; new building code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359334"/>
                  </a:ext>
                </a:extLst>
              </a:tr>
              <a:tr h="64198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Fire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Hardened structures</a:t>
                      </a:r>
                    </a:p>
                    <a:p>
                      <a:r>
                        <a:rPr lang="en-US" dirty="0"/>
                        <a:t>Evacuation plans and orders</a:t>
                      </a:r>
                    </a:p>
                    <a:p>
                      <a:r>
                        <a:rPr lang="en-US" dirty="0"/>
                        <a:t>Firefighting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48942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A9CBB9-DCAF-BD49-9A57-F50D4C0A2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 LLC © 2021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0CA03-BA2C-604B-9525-1C269FA9164A}"/>
              </a:ext>
            </a:extLst>
          </p:cNvPr>
          <p:cNvSpPr txBox="1"/>
          <p:nvPr/>
        </p:nvSpPr>
        <p:spPr>
          <a:xfrm>
            <a:off x="965197" y="5940387"/>
            <a:ext cx="10261602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Managing climate will rely on similar engineering and institutional controls.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252B1-E2E8-E249-9BC2-89E317AE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6607AAB-5BFC-C944-85D8-9DDFBA7F5E81}"/>
              </a:ext>
            </a:extLst>
          </p:cNvPr>
          <p:cNvSpPr/>
          <p:nvPr/>
        </p:nvSpPr>
        <p:spPr>
          <a:xfrm>
            <a:off x="965197" y="867361"/>
            <a:ext cx="10261602" cy="4969035"/>
          </a:xfrm>
          <a:prstGeom prst="frame">
            <a:avLst>
              <a:gd name="adj1" fmla="val 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674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36443-CB3B-F949-9196-18E1FD2A5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2" y="136525"/>
            <a:ext cx="10223498" cy="561975"/>
          </a:xfrm>
        </p:spPr>
        <p:txBody>
          <a:bodyPr>
            <a:normAutofit/>
          </a:bodyPr>
          <a:lstStyle/>
          <a:p>
            <a:r>
              <a:rPr lang="en-US" sz="3200" b="1" dirty="0"/>
              <a:t>Climate concerns – adaptation challenge examples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8E3CA4-014A-9D49-8644-5AEB7E22E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571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93FDDAF-CF8D-0F41-8685-9AA233982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339086"/>
              </p:ext>
            </p:extLst>
          </p:nvPr>
        </p:nvGraphicFramePr>
        <p:xfrm>
          <a:off x="1022352" y="599132"/>
          <a:ext cx="10223498" cy="5421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700">
                  <a:extLst>
                    <a:ext uri="{9D8B030D-6E8A-4147-A177-3AD203B41FA5}">
                      <a16:colId xmlns:a16="http://schemas.microsoft.com/office/drawing/2014/main" val="2255205563"/>
                    </a:ext>
                  </a:extLst>
                </a:gridCol>
                <a:gridCol w="3843537">
                  <a:extLst>
                    <a:ext uri="{9D8B030D-6E8A-4147-A177-3AD203B41FA5}">
                      <a16:colId xmlns:a16="http://schemas.microsoft.com/office/drawing/2014/main" val="2932851301"/>
                    </a:ext>
                  </a:extLst>
                </a:gridCol>
                <a:gridCol w="4716261">
                  <a:extLst>
                    <a:ext uri="{9D8B030D-6E8A-4147-A177-3AD203B41FA5}">
                      <a16:colId xmlns:a16="http://schemas.microsoft.com/office/drawing/2014/main" val="629571843"/>
                    </a:ext>
                  </a:extLst>
                </a:gridCol>
              </a:tblGrid>
              <a:tr h="367537">
                <a:tc>
                  <a:txBody>
                    <a:bodyPr/>
                    <a:lstStyle/>
                    <a:p>
                      <a:r>
                        <a:rPr lang="en-US" dirty="0"/>
                        <a:t>Threat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 Impacts and Risks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 Management 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843686"/>
                  </a:ext>
                </a:extLst>
              </a:tr>
              <a:tr h="1993764">
                <a:tc>
                  <a:txBody>
                    <a:bodyPr/>
                    <a:lstStyle/>
                    <a:p>
                      <a:r>
                        <a:rPr lang="en-US" dirty="0"/>
                        <a:t>Sea level rise / more frequent severe storms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Saltwater intrusion and higher groundwater</a:t>
                      </a:r>
                    </a:p>
                    <a:p>
                      <a:r>
                        <a:rPr lang="en-US" sz="1600" dirty="0"/>
                        <a:t>    More frequent inundations</a:t>
                      </a:r>
                    </a:p>
                    <a:p>
                      <a:r>
                        <a:rPr lang="en-US" sz="1600" dirty="0"/>
                        <a:t>    Groundwater fouling</a:t>
                      </a:r>
                    </a:p>
                    <a:p>
                      <a:r>
                        <a:rPr lang="en-US" sz="1600" dirty="0"/>
                        <a:t>    Corrosion</a:t>
                      </a:r>
                    </a:p>
                    <a:p>
                      <a:r>
                        <a:rPr lang="en-US" sz="1600" dirty="0"/>
                        <a:t>Infrastructure dislocation</a:t>
                      </a:r>
                    </a:p>
                    <a:p>
                      <a:r>
                        <a:rPr lang="en-US" sz="1600" dirty="0"/>
                        <a:t>Impaired use of property/resources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Weakened financial asset valuations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Engineered barriers</a:t>
                      </a:r>
                    </a:p>
                    <a:p>
                      <a:r>
                        <a:rPr lang="en-US" sz="1600" dirty="0"/>
                        <a:t>Relocation of assets</a:t>
                      </a:r>
                    </a:p>
                    <a:p>
                      <a:r>
                        <a:rPr lang="en-US" sz="1600" dirty="0"/>
                        <a:t>Building code restrictions </a:t>
                      </a:r>
                    </a:p>
                    <a:p>
                      <a:r>
                        <a:rPr lang="en-US" sz="1600" dirty="0"/>
                        <a:t>Public notices, evacuation orders and recovery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Adjusted bond maturities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Higher insurance premiums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“Managed retreat”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dirty="0"/>
                        <a:t>First mover/leaver 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624941"/>
                  </a:ext>
                </a:extLst>
              </a:tr>
              <a:tr h="1540636">
                <a:tc>
                  <a:txBody>
                    <a:bodyPr/>
                    <a:lstStyle/>
                    <a:p>
                      <a:r>
                        <a:rPr lang="en-US" dirty="0"/>
                        <a:t>Extreme temperatures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More damaging weather events</a:t>
                      </a:r>
                    </a:p>
                    <a:p>
                      <a:r>
                        <a:rPr lang="en-US" sz="1600" dirty="0"/>
                        <a:t>HVAC energy consumption</a:t>
                      </a:r>
                    </a:p>
                    <a:p>
                      <a:r>
                        <a:rPr lang="en-US" sz="1600" dirty="0"/>
                        <a:t>Geographic ecosystem shifts</a:t>
                      </a:r>
                    </a:p>
                    <a:p>
                      <a:r>
                        <a:rPr lang="en-US" sz="1600" dirty="0"/>
                        <a:t>   Depletion of water sources</a:t>
                      </a:r>
                    </a:p>
                    <a:p>
                      <a:r>
                        <a:rPr lang="en-US" sz="1600" dirty="0"/>
                        <a:t>   Reduced land productivity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Weakened financial asset valuations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Weather forecasts</a:t>
                      </a:r>
                    </a:p>
                    <a:p>
                      <a:r>
                        <a:rPr lang="en-US" sz="1600" dirty="0"/>
                        <a:t>Design changes and engineering controls</a:t>
                      </a:r>
                    </a:p>
                    <a:p>
                      <a:r>
                        <a:rPr lang="en-US" sz="1600" dirty="0"/>
                        <a:t>Public notices, temporary safeguards</a:t>
                      </a:r>
                    </a:p>
                    <a:p>
                      <a:r>
                        <a:rPr lang="en-US" sz="1600" dirty="0"/>
                        <a:t>“Managed retreat”</a:t>
                      </a:r>
                    </a:p>
                    <a:p>
                      <a:r>
                        <a:rPr lang="en-US" sz="1600" u="none" dirty="0"/>
                        <a:t>First mover/leaver 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749430"/>
                  </a:ext>
                </a:extLst>
              </a:tr>
              <a:tr h="1057299">
                <a:tc>
                  <a:txBody>
                    <a:bodyPr/>
                    <a:lstStyle/>
                    <a:p>
                      <a:r>
                        <a:rPr lang="en-US" dirty="0"/>
                        <a:t>CO</a:t>
                      </a:r>
                      <a:r>
                        <a:rPr lang="en-US" baseline="-11000" dirty="0"/>
                        <a:t>2</a:t>
                      </a:r>
                      <a:r>
                        <a:rPr lang="en-US" dirty="0"/>
                        <a:t> levels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Ocean acidification/heating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Reduced shellfish fecundity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Degraded coral ecosystems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Weakened financial asset valuations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Relocate assets, e.g., shellfish aquaculture</a:t>
                      </a:r>
                    </a:p>
                    <a:p>
                      <a:r>
                        <a:rPr lang="en-US" sz="1600" dirty="0"/>
                        <a:t>Ecosystem enhancements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035248"/>
                  </a:ext>
                </a:extLst>
              </a:tr>
              <a:tr h="390769">
                <a:tc>
                  <a:txBody>
                    <a:bodyPr/>
                    <a:lstStyle/>
                    <a:p>
                      <a:r>
                        <a:rPr lang="en-US" dirty="0"/>
                        <a:t>Others?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11491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4FA0472-10B4-FC4C-B653-4B67839CF5A8}"/>
              </a:ext>
            </a:extLst>
          </p:cNvPr>
          <p:cNvSpPr txBox="1"/>
          <p:nvPr/>
        </p:nvSpPr>
        <p:spPr>
          <a:xfrm>
            <a:off x="1003300" y="6028035"/>
            <a:ext cx="10261602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Threats may become opportunities if anticipated and timely managed.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207A2-DBDE-D242-B9E8-5270DA68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 LLC © 2021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71AD74-551F-3F40-99F8-F2353B917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CFBE54BE-0591-714B-B359-9022EA59F74B}"/>
              </a:ext>
            </a:extLst>
          </p:cNvPr>
          <p:cNvSpPr/>
          <p:nvPr/>
        </p:nvSpPr>
        <p:spPr>
          <a:xfrm>
            <a:off x="1003300" y="599132"/>
            <a:ext cx="10261602" cy="5391266"/>
          </a:xfrm>
          <a:prstGeom prst="frame">
            <a:avLst>
              <a:gd name="adj1" fmla="val 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905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1599</TotalTime>
  <Words>1587</Words>
  <Application>Microsoft Macintosh PowerPoint</Application>
  <PresentationFormat>Widescreen</PresentationFormat>
  <Paragraphs>284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Purpose – A Look at Options for Managing Climate Change</vt:lpstr>
      <vt:lpstr>PowerPoint Presentation</vt:lpstr>
      <vt:lpstr>Example Sea Level Rise Projections</vt:lpstr>
      <vt:lpstr>Climate impacts and risks – difficult to quantify but manageable </vt:lpstr>
      <vt:lpstr>PowerPoint Presentation</vt:lpstr>
      <vt:lpstr>PowerPoint Presentation</vt:lpstr>
      <vt:lpstr>Managing natural hazard risks is routine and familiar</vt:lpstr>
      <vt:lpstr>Climate concerns – adaptation challenge examples </vt:lpstr>
      <vt:lpstr>Climate Effects – Coastal Margin Example</vt:lpstr>
      <vt:lpstr>PowerPoint Presentation</vt:lpstr>
      <vt:lpstr>PowerPoint Presentation</vt:lpstr>
      <vt:lpstr>Emerging Environmental, Social and Governance (ESG) Factors</vt:lpstr>
      <vt:lpstr>Brief Overview of Task Force on Climate-related Financial Disclosure </vt:lpstr>
      <vt:lpstr>TCFD Recommendations align with Principles for Responsible Investing (PRI) ESG assessment process </vt:lpstr>
      <vt:lpstr>PowerPoint Presentation</vt:lpstr>
      <vt:lpstr>PowerPoint Presentation</vt:lpstr>
      <vt:lpstr>Notes: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Ernst</dc:creator>
  <cp:lastModifiedBy>William Ernst</cp:lastModifiedBy>
  <cp:revision>174</cp:revision>
  <cp:lastPrinted>2020-09-22T16:12:33Z</cp:lastPrinted>
  <dcterms:created xsi:type="dcterms:W3CDTF">2020-09-07T20:17:43Z</dcterms:created>
  <dcterms:modified xsi:type="dcterms:W3CDTF">2021-02-15T16:44:54Z</dcterms:modified>
</cp:coreProperties>
</file>