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69" r:id="rId3"/>
    <p:sldId id="257" r:id="rId4"/>
    <p:sldId id="268" r:id="rId5"/>
    <p:sldId id="272" r:id="rId6"/>
    <p:sldId id="270" r:id="rId7"/>
    <p:sldId id="273" r:id="rId8"/>
    <p:sldId id="283" r:id="rId9"/>
    <p:sldId id="279" r:id="rId10"/>
    <p:sldId id="281" r:id="rId11"/>
    <p:sldId id="277" r:id="rId12"/>
    <p:sldId id="274" r:id="rId13"/>
    <p:sldId id="282" r:id="rId14"/>
    <p:sldId id="278" r:id="rId15"/>
    <p:sldId id="258" r:id="rId16"/>
    <p:sldId id="262" r:id="rId17"/>
    <p:sldId id="267" r:id="rId18"/>
    <p:sldId id="264" r:id="rId19"/>
    <p:sldId id="265" r:id="rId20"/>
    <p:sldId id="261" r:id="rId21"/>
    <p:sldId id="284" r:id="rId22"/>
    <p:sldId id="287" r:id="rId23"/>
    <p:sldId id="285" r:id="rId24"/>
    <p:sldId id="286" r:id="rId25"/>
    <p:sldId id="288" r:id="rId26"/>
    <p:sldId id="289" r:id="rId27"/>
    <p:sldId id="291" r:id="rId28"/>
    <p:sldId id="292" r:id="rId29"/>
    <p:sldId id="293" r:id="rId30"/>
    <p:sldId id="294" r:id="rId31"/>
    <p:sldId id="260" r:id="rId32"/>
    <p:sldId id="25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 Ernst" initials="W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80"/>
    <p:restoredTop sz="93887"/>
  </p:normalViewPr>
  <p:slideViewPr>
    <p:cSldViewPr snapToGrid="0" snapToObjects="1">
      <p:cViewPr varScale="1">
        <p:scale>
          <a:sx n="99" d="100"/>
          <a:sy n="99" d="100"/>
        </p:scale>
        <p:origin x="1352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5FF73-147A-C54E-B3F5-6BB7D82A48AA}" type="datetimeFigureOut">
              <a:rPr lang="en-US" smtClean="0"/>
              <a:t>1/24/20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493E0-E200-3449-98B5-104E52E2C7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503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493E0-E200-3449-98B5-104E52E2C72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493E0-E200-3449-98B5-104E52E2C72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473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BC3E16-CB0C-E84C-BE5F-5EE1CFD4F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10892E-18FF-2948-8972-BD17FBD213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D0C89-5564-114B-B98A-D1F6EEA2F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16C7E-1827-2641-BABD-69AEEEECF100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76348-5CA5-3C4C-9D29-3AD228BD6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7D25-46D4-D848-9BD6-DCD5A1625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8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FBB11-9B06-2B46-94D8-F5136E27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A12C5B-1CB8-9A48-BB1E-532ECC906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90A307-6707-3842-88AB-49E7C569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FCE2-18F3-C14D-965C-F59E3BDF621D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370C3-D8A9-D049-A198-85B0D4706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3034F-8588-7F43-B639-DE12B23F0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801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F81380-71A9-6842-A25F-B71BF40961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C8B20-60EC-9F4A-86E7-305C919667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73E66-A3FF-C64F-B76C-D8DC96E1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98EE-0D76-E749-A30B-687472826FB0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8767E-452D-0245-BDE5-860FE95A9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0CF36-A025-6C46-87F8-35601B4AE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68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E2163-B381-B548-B532-C601C118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CF264-EA75-DF48-9971-9C7701917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14F785-E2F6-9540-B5EA-E0E8C4A8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439A1-EAB3-C140-BBC2-A119961990A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C1848-D73A-D54C-A01E-AA0D1F6DF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BCD9F4-0A38-E74B-9728-F35DC04D4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14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182AF-1071-484B-AF1C-2AC469F6D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69C5D-A491-1F4A-9FF4-8AA3E06EA4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AE310D-3E3D-714D-B95A-35A7E3E59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ABFC7-DF18-BA4E-B128-761C12C93670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AB2EB-0A97-2B48-BE2E-B62BACD45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129EB-5460-5E44-93C2-6BD876B0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98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014FE-6F42-3E4F-94EF-3403AD06F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F8007-5CF3-9D4E-9684-18F34766B7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DDB158-A2F0-A845-AA66-96E7B62AF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59FCC1-8960-B54A-929C-5DA76AD78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82C78-32D4-3941-B2D4-C570C9FBC003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AF0F32-9A95-F448-A2ED-964712291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CBCD6-34E1-E249-86F1-4BF613D3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6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3AFE5-5336-854B-8429-CE09575CF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3EE1A0-17CE-FB4D-9A80-41FB400F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FF98-5C48-AF45-A48F-61E60D59F2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129E7-B1DD-2E41-8196-B4FC1EAF3B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F859F0-A04A-3745-9C6D-5A48C808C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B7F8314-F993-8D45-BFB0-8048E044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81E8A-2C44-E54B-9F72-1A0C766E3465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1978D-B83F-114C-B03E-B5F14E91C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14DE9-E63E-EF47-80F7-67E1A936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588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F917-7EDD-914E-9662-E9A75A3B0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1E0CCE-531C-9141-B653-58A09FB7B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8A6A8-3D10-8A4D-80F2-4D8CBD36CC0C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5DA85C-3550-CD4C-A0F9-796D829B7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58A57-8B8B-7847-B351-C6DBD3DE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31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F2332F-9ACB-4049-BEAF-47135E7AD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6064-BC5E-6045-9A08-6B065546843A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03AB6A-995F-124F-ACFD-7DA626422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8B8574-F5EB-A24D-A7E0-405D768A8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23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46E0F-1A60-614D-8E07-09059FD4E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2F5A9-D32C-5F43-9B2E-E9055F76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C15864-4FD7-764A-AE83-9FA83D1C9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0A9E-27CC-A04D-BAB4-E22CB93EC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48A2-0BD5-8746-BEAB-F28CEB4C091F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D7676C-C5F6-8B43-9523-F11F1BDA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C9E921-DDB1-4142-A803-23A34D92E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36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FA115-8296-B54B-8D28-5BA80BF3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710B2-9475-0547-9CF6-A1F4B7D007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960D63-9C24-8B47-A45A-06B5B726EE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22554-4677-6A48-B7FA-A39FDE97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9C8B-AADA-6248-B5C5-F0C613E012B8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224A87-3265-6C40-B745-95701CCC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FBC4B-6DC3-6848-949F-CB7DC4EE5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07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AC4EB-3084-F141-8214-D894318EC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99740-FA2C-CD4B-B258-7CC229BC7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8BC480-8BA0-B64D-88A3-B6CB6869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4F659-0878-6440-A657-12C97FD21483}" type="datetime1">
              <a:rPr lang="en-US" smtClean="0"/>
              <a:t>1/24/20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D20D2-6C23-A348-9993-8A4400CC50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8026A-BF02-094D-8F46-29A0BE3BD7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36196-D347-B746-9B42-BCFBBE2DDB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3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3EB28-02F6-AE4D-9E74-A6A3781DA7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0768" y="654172"/>
            <a:ext cx="10791567" cy="111737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Managing Climate Change</a:t>
            </a:r>
            <a:br>
              <a:rPr lang="en-US" sz="4000" dirty="0">
                <a:latin typeface="+mn-lt"/>
              </a:rPr>
            </a:br>
            <a:r>
              <a:rPr lang="en-US" sz="4000" dirty="0">
                <a:latin typeface="+mn-lt"/>
              </a:rPr>
              <a:t>Conditions and Impacts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09F2599-B2B4-7240-BC16-A7EEA8993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00" y="2644643"/>
            <a:ext cx="11049000" cy="1377757"/>
          </a:xfrm>
        </p:spPr>
        <p:txBody>
          <a:bodyPr>
            <a:normAutofit fontScale="55000" lnSpcReduction="20000"/>
          </a:bodyPr>
          <a:lstStyle/>
          <a:p>
            <a:r>
              <a:rPr lang="en-US" sz="6400" dirty="0"/>
              <a:t>Assess, Adapt &amp; Sustain</a:t>
            </a:r>
          </a:p>
          <a:p>
            <a:endParaRPr lang="en-US" sz="5100" dirty="0"/>
          </a:p>
          <a:p>
            <a:r>
              <a:rPr lang="en-US" sz="5100" dirty="0"/>
              <a:t>A process for managing climate risks, decisions, plans and actions</a:t>
            </a:r>
            <a:endParaRPr lang="en-US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286B4-C108-C74D-9A60-461C60D8B666}"/>
              </a:ext>
            </a:extLst>
          </p:cNvPr>
          <p:cNvSpPr txBox="1"/>
          <p:nvPr/>
        </p:nvSpPr>
        <p:spPr>
          <a:xfrm>
            <a:off x="4574631" y="5489130"/>
            <a:ext cx="28038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DRAFT January 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1BD625-3868-8044-908B-44D7A9D59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9" y="6356350"/>
            <a:ext cx="4454697" cy="365125"/>
          </a:xfrm>
        </p:spPr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9954A85-1E35-A346-AE56-98809B2407A0}"/>
              </a:ext>
            </a:extLst>
          </p:cNvPr>
          <p:cNvCxnSpPr>
            <a:cxnSpLocks/>
          </p:cNvCxnSpPr>
          <p:nvPr/>
        </p:nvCxnSpPr>
        <p:spPr>
          <a:xfrm>
            <a:off x="1733550" y="4508500"/>
            <a:ext cx="87249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FCF0F-9C3A-D84F-9BB3-3186D27FE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022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68988-C5CA-0D40-91EA-B3280CB6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Message: 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</a:t>
            </a: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ata on ocean temperatures indicate significant regional and local variability.</a:t>
            </a:r>
          </a:p>
        </p:txBody>
      </p:sp>
      <p:pic>
        <p:nvPicPr>
          <p:cNvPr id="6" name="Picture 5" descr="A picture containing table, indoor, doughnut&#10;&#10;Description automatically generated">
            <a:extLst>
              <a:ext uri="{FF2B5EF4-FFF2-40B4-BE49-F238E27FC236}">
                <a16:creationId xmlns:a16="http://schemas.microsoft.com/office/drawing/2014/main" id="{7760A250-55CD-E240-A243-4673265933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571" y="755651"/>
            <a:ext cx="6553545" cy="368636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C2077-B68C-E54C-ADFE-801A3FB4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Will Ernst - Tahoma Environmental Consulting, LLC © 2020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pic>
        <p:nvPicPr>
          <p:cNvPr id="12" name="Picture 1" descr="page1image61570496">
            <a:extLst>
              <a:ext uri="{FF2B5EF4-FFF2-40B4-BE49-F238E27FC236}">
                <a16:creationId xmlns:a16="http://schemas.microsoft.com/office/drawing/2014/main" id="{7DDBBB27-3DE4-0B43-8E3A-988FEE660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438" y="4246756"/>
            <a:ext cx="171067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82B4C23-ADA1-7343-9C58-9916C1823644}"/>
              </a:ext>
            </a:extLst>
          </p:cNvPr>
          <p:cNvSpPr/>
          <p:nvPr/>
        </p:nvSpPr>
        <p:spPr>
          <a:xfrm>
            <a:off x="5620484" y="4929699"/>
            <a:ext cx="537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are averaged over 700m of water column surface.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5CCC5F-EADB-6843-A529-67E7605C7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5703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8E9083-E704-DC43-91FC-1BDD7B1C7483}"/>
              </a:ext>
            </a:extLst>
          </p:cNvPr>
          <p:cNvSpPr txBox="1"/>
          <p:nvPr/>
        </p:nvSpPr>
        <p:spPr>
          <a:xfrm>
            <a:off x="742950" y="742951"/>
            <a:ext cx="3476625" cy="49625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40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4100" kern="1200" dirty="0">
              <a:latin typeface="+mj-lt"/>
              <a:ea typeface="+mj-ea"/>
              <a:cs typeface="+mj-cs"/>
            </a:endParaRPr>
          </a:p>
          <a:p>
            <a:pPr>
              <a:spcAft>
                <a:spcPts val="600"/>
              </a:spcAft>
            </a:pPr>
            <a:r>
              <a:rPr lang="en-US" sz="4100" kern="1200" dirty="0">
                <a:latin typeface="+mj-lt"/>
                <a:ea typeface="+mj-ea"/>
                <a:cs typeface="+mj-cs"/>
              </a:rPr>
              <a:t>Sea level increases are due to both meltwater and thermal expansion effects.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81D137-76BB-9B4E-AEA4-C38FAC85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857" y="1038619"/>
            <a:ext cx="6553545" cy="319485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C2077-B68C-E54C-ADFE-801A3FB4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Will Ernst - Tahoma Environmental Consulting, LLC © 2020</a:t>
            </a:r>
            <a:endParaRPr lang="en-US" kern="1200" dirty="0">
              <a:solidFill>
                <a:schemeClr val="tx1">
                  <a:tint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9202E09-2A40-324F-AAF5-ED614E77A005}"/>
              </a:ext>
            </a:extLst>
          </p:cNvPr>
          <p:cNvSpPr/>
          <p:nvPr/>
        </p:nvSpPr>
        <p:spPr>
          <a:xfrm>
            <a:off x="4922857" y="4833246"/>
            <a:ext cx="65215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Separate meltwater and thermal expansion effects on sea level rise </a:t>
            </a:r>
          </a:p>
          <a:p>
            <a:r>
              <a:rPr lang="en-US" dirty="0"/>
              <a:t>will vary regionally, but over time these effects will combine on a </a:t>
            </a:r>
          </a:p>
          <a:p>
            <a:r>
              <a:rPr lang="en-US" dirty="0"/>
              <a:t>more global scale due to ocean circulation mixing.     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209B9-7D99-6048-8BAD-89264BDC7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72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168988-C5CA-0D40-91EA-B3280CB6F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62" y="755651"/>
            <a:ext cx="3740150" cy="49625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Message: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sea level changes occur with unique regional and local extents, frequencies and impacts.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3C2077-B68C-E54C-ADFE-801A3FB45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Will Ernst - Tahoma Environmental Consulting, LLC © 2020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FC525A-165F-5647-8372-A376D5270A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614" y="634374"/>
            <a:ext cx="5948212" cy="38759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0C2E26-FFB7-824C-9261-712E5E69D064}"/>
              </a:ext>
            </a:extLst>
          </p:cNvPr>
          <p:cNvSpPr txBox="1"/>
          <p:nvPr/>
        </p:nvSpPr>
        <p:spPr>
          <a:xfrm>
            <a:off x="5486614" y="4866193"/>
            <a:ext cx="62124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Regional ocean temperature variations, the more local storm surge and tidal effects, and extent of development compound the scale of impacts on the coastal margins.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EF143B-2DDF-B144-88C1-B2B7F05A4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772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13FC1-CF24-644B-BF13-4DBC3075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Will Ernst - Tahoma Environmental Consulting, LLC © 2020</a:t>
            </a:r>
            <a:endParaRPr lang="en-US" sz="1200" dirty="0"/>
          </a:p>
        </p:txBody>
      </p:sp>
      <p:pic>
        <p:nvPicPr>
          <p:cNvPr id="2057" name="Picture 9" descr="page1image36945920">
            <a:extLst>
              <a:ext uri="{FF2B5EF4-FFF2-40B4-BE49-F238E27FC236}">
                <a16:creationId xmlns:a16="http://schemas.microsoft.com/office/drawing/2014/main" id="{069BB664-87D0-C140-87E9-5D8B3778C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9900"/>
            <a:ext cx="8623322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DD09EF3-D584-8344-A988-156AD11B1DB0}"/>
              </a:ext>
            </a:extLst>
          </p:cNvPr>
          <p:cNvSpPr txBox="1"/>
          <p:nvPr/>
        </p:nvSpPr>
        <p:spPr>
          <a:xfrm>
            <a:off x="1879600" y="292100"/>
            <a:ext cx="9448800" cy="4508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6749101-9B50-3C4D-940E-3642300F020C}"/>
              </a:ext>
            </a:extLst>
          </p:cNvPr>
          <p:cNvSpPr txBox="1"/>
          <p:nvPr/>
        </p:nvSpPr>
        <p:spPr>
          <a:xfrm>
            <a:off x="756547" y="447660"/>
            <a:ext cx="7197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+mj-lt"/>
              </a:rPr>
              <a:t>Trends amplify feedback loops amplify trends …..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BCB4D4-990C-884B-BC7D-EFBDDCF7CBE0}"/>
              </a:ext>
            </a:extLst>
          </p:cNvPr>
          <p:cNvSpPr txBox="1"/>
          <p:nvPr/>
        </p:nvSpPr>
        <p:spPr>
          <a:xfrm>
            <a:off x="861284" y="1533903"/>
            <a:ext cx="1040129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Feedback loops increase likelihood that rate of changes will accelerate; examples:</a:t>
            </a:r>
            <a:endParaRPr lang="en-US" dirty="0"/>
          </a:p>
          <a:p>
            <a:endParaRPr lang="en-US" sz="1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Warming tundra and peat permafrost exposes organic matter to decay and release of CO</a:t>
            </a:r>
            <a:r>
              <a:rPr lang="en-US" sz="2000" baseline="-25000" dirty="0"/>
              <a:t>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Reduced sea ice extent causes less albedo reflection of solar radiation and warming water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Drier soils lose evaporative cooling effect, and absorb ongoing solar heat more readily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Loss of natural buffers, primarily through development or storm damage, increases vulnerability to additional losses during future weather events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8" name="Frame 27">
            <a:extLst>
              <a:ext uri="{FF2B5EF4-FFF2-40B4-BE49-F238E27FC236}">
                <a16:creationId xmlns:a16="http://schemas.microsoft.com/office/drawing/2014/main" id="{ED5B451F-A0E1-F845-9B96-0BCAA39307FA}"/>
              </a:ext>
            </a:extLst>
          </p:cNvPr>
          <p:cNvSpPr/>
          <p:nvPr/>
        </p:nvSpPr>
        <p:spPr>
          <a:xfrm>
            <a:off x="756547" y="1305974"/>
            <a:ext cx="10528300" cy="3767439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0A4036-5566-5342-9236-E152EDB26298}"/>
              </a:ext>
            </a:extLst>
          </p:cNvPr>
          <p:cNvSpPr txBox="1"/>
          <p:nvPr/>
        </p:nvSpPr>
        <p:spPr>
          <a:xfrm>
            <a:off x="797784" y="5642358"/>
            <a:ext cx="10528301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Some effects spread globally, others occur as regional or very local impacts.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7B022AA-4172-D24C-ABFF-05E41C1FF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605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8B045-04A0-6E4F-892D-6C0649E46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669" y="136525"/>
            <a:ext cx="10782662" cy="933451"/>
          </a:xfrm>
        </p:spPr>
        <p:txBody>
          <a:bodyPr>
            <a:normAutofit/>
          </a:bodyPr>
          <a:lstStyle/>
          <a:p>
            <a:r>
              <a:rPr lang="en-US" sz="2800" b="1" dirty="0"/>
              <a:t>Is all of this too big and uncertain to worry about? - EMPHATICALLY NOT!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7CEB23-D55C-A041-9959-BF8D780FD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BA607C-29D0-2043-BAE6-A64D18ACA30A}"/>
              </a:ext>
            </a:extLst>
          </p:cNvPr>
          <p:cNvSpPr txBox="1"/>
          <p:nvPr/>
        </p:nvSpPr>
        <p:spPr>
          <a:xfrm>
            <a:off x="704669" y="930277"/>
            <a:ext cx="1087773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At least when considering local effects: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Data may be applied to specific locations to assess potential impacts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Vulnerable physical infrastructures may be mapped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Scale and immediacy of the risk of impact may be estimated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Compromised financial investments and debt rating exposures may be categorized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Adaptations to risk may be assessed against management sustainability objectives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Actions that satisfy objectives may be approved, planned and budgeted in detail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Plans may be implemented, and checked against new data and objectives</a:t>
            </a:r>
            <a:endParaRPr lang="en-US" sz="28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24FA37DB-60E4-234E-8312-063FF064B177}"/>
              </a:ext>
            </a:extLst>
          </p:cNvPr>
          <p:cNvSpPr/>
          <p:nvPr/>
        </p:nvSpPr>
        <p:spPr>
          <a:xfrm>
            <a:off x="581891" y="914401"/>
            <a:ext cx="11000509" cy="4544292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F1ADB7-C9EA-E440-95AA-521C4B5FBA9E}"/>
              </a:ext>
            </a:extLst>
          </p:cNvPr>
          <p:cNvSpPr txBox="1"/>
          <p:nvPr/>
        </p:nvSpPr>
        <p:spPr>
          <a:xfrm>
            <a:off x="581891" y="5642358"/>
            <a:ext cx="1100051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There is nothing new about preparing for unpredictable events.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7DCD3F-A449-D049-A127-ABAA34691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86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D4DD-BE9F-E545-842D-D36B40C4B1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8" y="188015"/>
            <a:ext cx="10261601" cy="593997"/>
          </a:xfrm>
        </p:spPr>
        <p:txBody>
          <a:bodyPr>
            <a:normAutofit/>
          </a:bodyPr>
          <a:lstStyle/>
          <a:p>
            <a:r>
              <a:rPr lang="en-US" sz="3200" b="1" dirty="0"/>
              <a:t>Current natural hazard threats and response analogs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591AF40-676D-9B4E-A311-32EAFE7EB3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0858500"/>
              </p:ext>
            </p:extLst>
          </p:nvPr>
        </p:nvGraphicFramePr>
        <p:xfrm>
          <a:off x="965197" y="810260"/>
          <a:ext cx="10261601" cy="49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501">
                  <a:extLst>
                    <a:ext uri="{9D8B030D-6E8A-4147-A177-3AD203B41FA5}">
                      <a16:colId xmlns:a16="http://schemas.microsoft.com/office/drawing/2014/main" val="2255205563"/>
                    </a:ext>
                  </a:extLst>
                </a:gridCol>
                <a:gridCol w="3073400">
                  <a:extLst>
                    <a:ext uri="{9D8B030D-6E8A-4147-A177-3AD203B41FA5}">
                      <a16:colId xmlns:a16="http://schemas.microsoft.com/office/drawing/2014/main" val="2932851301"/>
                    </a:ext>
                  </a:extLst>
                </a:gridCol>
                <a:gridCol w="5600700">
                  <a:extLst>
                    <a:ext uri="{9D8B030D-6E8A-4147-A177-3AD203B41FA5}">
                      <a16:colId xmlns:a16="http://schemas.microsoft.com/office/drawing/2014/main" val="629571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Risks and 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Impact Management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43686"/>
                  </a:ext>
                </a:extLst>
              </a:tr>
              <a:tr h="73063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Earthquakes</a:t>
                      </a:r>
                    </a:p>
                  </a:txBody>
                  <a:tcPr anchor="ctr"/>
                </a:tc>
                <a:tc rowSpan="5">
                  <a:txBody>
                    <a:bodyPr/>
                    <a:lstStyle/>
                    <a:p>
                      <a:r>
                        <a:rPr lang="en-US" dirty="0"/>
                        <a:t>Loss of life and injury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Infrastructure damage and loss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Property damage and loss</a:t>
                      </a:r>
                    </a:p>
                    <a:p>
                      <a:endParaRPr lang="en-US" dirty="0"/>
                    </a:p>
                    <a:p>
                      <a:r>
                        <a:rPr lang="en-US" dirty="0"/>
                        <a:t>Higher insurance premiums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maps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Institutional and engineering controls; structure retrofits</a:t>
                      </a:r>
                    </a:p>
                    <a:p>
                      <a:r>
                        <a:rPr lang="en-US" dirty="0"/>
                        <a:t>Early warning arrays and alerts; public education</a:t>
                      </a:r>
                    </a:p>
                    <a:p>
                      <a:r>
                        <a:rPr lang="en-US" dirty="0"/>
                        <a:t>Insurance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24941"/>
                  </a:ext>
                </a:extLst>
              </a:tr>
              <a:tr h="1184021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Flooding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maps</a:t>
                      </a:r>
                    </a:p>
                    <a:p>
                      <a:r>
                        <a:rPr lang="en-US" dirty="0"/>
                        <a:t>Institutional and engineering controls</a:t>
                      </a:r>
                    </a:p>
                    <a:p>
                      <a:r>
                        <a:rPr lang="en-US" dirty="0"/>
                        <a:t>Evacuation plans and orders; public education</a:t>
                      </a:r>
                    </a:p>
                    <a:p>
                      <a:r>
                        <a:rPr lang="en-US" dirty="0"/>
                        <a:t>Temporary protection, e.g. berms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49430"/>
                  </a:ext>
                </a:extLst>
              </a:tr>
              <a:tr h="9086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Storm surges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Risk maps</a:t>
                      </a:r>
                    </a:p>
                    <a:p>
                      <a:r>
                        <a:rPr lang="en-US" dirty="0"/>
                        <a:t>Evacuation plans and orders; public education</a:t>
                      </a:r>
                    </a:p>
                    <a:p>
                      <a:r>
                        <a:rPr lang="en-US" dirty="0"/>
                        <a:t>engineered barriers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1429209"/>
                  </a:ext>
                </a:extLst>
              </a:tr>
              <a:tr h="18605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Severe winds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Structure retrofits; new building code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359334"/>
                  </a:ext>
                </a:extLst>
              </a:tr>
              <a:tr h="641985">
                <a:tc>
                  <a:txBody>
                    <a:bodyPr/>
                    <a:lstStyle/>
                    <a:p>
                      <a:pPr algn="l"/>
                      <a:r>
                        <a:rPr lang="en-US" dirty="0"/>
                        <a:t>Fire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Hardened structures</a:t>
                      </a:r>
                    </a:p>
                    <a:p>
                      <a:r>
                        <a:rPr lang="en-US" dirty="0"/>
                        <a:t>Evacuation plans and orders</a:t>
                      </a:r>
                    </a:p>
                    <a:p>
                      <a:r>
                        <a:rPr lang="en-US" dirty="0"/>
                        <a:t>Firefighting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489426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A9CBB9-DCAF-BD49-9A57-F50D4C0A2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0CA03-BA2C-604B-9525-1C269FA9164A}"/>
              </a:ext>
            </a:extLst>
          </p:cNvPr>
          <p:cNvSpPr txBox="1"/>
          <p:nvPr/>
        </p:nvSpPr>
        <p:spPr>
          <a:xfrm>
            <a:off x="965197" y="5838190"/>
            <a:ext cx="10261602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Known hazards require commonplace engineering and institutional controls.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252B1-E2E8-E249-9BC2-89E317AE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674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1F75A-A07C-9C46-A02F-D214478F2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183" y="180806"/>
            <a:ext cx="11007634" cy="771697"/>
          </a:xfrm>
        </p:spPr>
        <p:txBody>
          <a:bodyPr>
            <a:noAutofit/>
          </a:bodyPr>
          <a:lstStyle/>
          <a:p>
            <a:r>
              <a:rPr lang="en-US" sz="3200" b="1" dirty="0"/>
              <a:t>Process applied to known risk example – adapting to earthquakes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EE2F2-D767-774B-9E7A-DB2F141E3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23" y="997829"/>
            <a:ext cx="10824754" cy="487782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100" dirty="0"/>
              <a:t>Assess</a:t>
            </a:r>
          </a:p>
          <a:p>
            <a:pPr lvl="1"/>
            <a:r>
              <a:rPr lang="en-US" dirty="0"/>
              <a:t>Locations at risk, e.g., Pacific Northwest subduction zone; San Andreas sideslip fault; localized faults</a:t>
            </a:r>
          </a:p>
          <a:p>
            <a:pPr lvl="1"/>
            <a:r>
              <a:rPr lang="en-US" dirty="0"/>
              <a:t>Assets at risk, e.g., transportation system ruptures, building structural failures, tsunami inundations</a:t>
            </a:r>
          </a:p>
          <a:p>
            <a:pPr marL="0" indent="0">
              <a:buNone/>
            </a:pPr>
            <a:r>
              <a:rPr lang="en-US" sz="3100" dirty="0"/>
              <a:t>Decide</a:t>
            </a:r>
          </a:p>
          <a:p>
            <a:pPr lvl="1"/>
            <a:r>
              <a:rPr lang="en-US" dirty="0"/>
              <a:t>Categorize and establish values for asset risk scenarios</a:t>
            </a:r>
          </a:p>
          <a:p>
            <a:pPr lvl="1"/>
            <a:r>
              <a:rPr lang="en-US" dirty="0"/>
              <a:t>Prioritize scenario actions against public policy and management objectives</a:t>
            </a:r>
          </a:p>
          <a:p>
            <a:pPr marL="0" indent="0">
              <a:buNone/>
            </a:pPr>
            <a:r>
              <a:rPr lang="en-US" sz="3100" dirty="0"/>
              <a:t>Plan </a:t>
            </a:r>
          </a:p>
          <a:p>
            <a:pPr lvl="1"/>
            <a:r>
              <a:rPr lang="en-US" dirty="0"/>
              <a:t>Short term – resource response plans, public education, drill alert and response systems</a:t>
            </a:r>
          </a:p>
          <a:p>
            <a:pPr lvl="1"/>
            <a:r>
              <a:rPr lang="en-US" dirty="0"/>
              <a:t>Longer term – building code revisions</a:t>
            </a:r>
          </a:p>
          <a:p>
            <a:pPr marL="0" indent="0">
              <a:buNone/>
            </a:pPr>
            <a:r>
              <a:rPr lang="en-US" sz="3100" dirty="0"/>
              <a:t>Act</a:t>
            </a:r>
          </a:p>
          <a:p>
            <a:pPr lvl="1"/>
            <a:r>
              <a:rPr lang="en-US" dirty="0"/>
              <a:t>Implement, gain approvals, allocate budget, perform to plan</a:t>
            </a:r>
          </a:p>
          <a:p>
            <a:pPr lvl="1"/>
            <a:r>
              <a:rPr lang="en-US" dirty="0"/>
              <a:t>Evaluate plan effectiveness, incorporate new data, and update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15C656-F130-8D4B-88E4-92D0B497F63A}"/>
              </a:ext>
            </a:extLst>
          </p:cNvPr>
          <p:cNvSpPr txBox="1"/>
          <p:nvPr/>
        </p:nvSpPr>
        <p:spPr>
          <a:xfrm>
            <a:off x="592183" y="5942530"/>
            <a:ext cx="1091619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For any risk: compile and evaluate the data, and then manage to what you know.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B2609-13A6-494D-971D-EA39D8E35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DFC3F61-F7DA-6445-8E10-2C8789756B7A}"/>
              </a:ext>
            </a:extLst>
          </p:cNvPr>
          <p:cNvSpPr/>
          <p:nvPr/>
        </p:nvSpPr>
        <p:spPr>
          <a:xfrm>
            <a:off x="592183" y="817443"/>
            <a:ext cx="10916194" cy="4976530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4D9750-B2C5-2740-B089-7E642F014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695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36443-CB3B-F949-9196-18E1FD2A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3300" y="150005"/>
            <a:ext cx="10515600" cy="561975"/>
          </a:xfrm>
        </p:spPr>
        <p:txBody>
          <a:bodyPr>
            <a:normAutofit/>
          </a:bodyPr>
          <a:lstStyle/>
          <a:p>
            <a:r>
              <a:rPr lang="en-US" sz="2800" b="1" dirty="0"/>
              <a:t>Emerging natural hazard threats and responses -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F8E3CA4-014A-9D49-8644-5AEB7E22E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45719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93FDDAF-CF8D-0F41-8685-9AA233982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949287"/>
              </p:ext>
            </p:extLst>
          </p:nvPr>
        </p:nvGraphicFramePr>
        <p:xfrm>
          <a:off x="1003300" y="736933"/>
          <a:ext cx="10223498" cy="5228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700">
                  <a:extLst>
                    <a:ext uri="{9D8B030D-6E8A-4147-A177-3AD203B41FA5}">
                      <a16:colId xmlns:a16="http://schemas.microsoft.com/office/drawing/2014/main" val="2255205563"/>
                    </a:ext>
                  </a:extLst>
                </a:gridCol>
                <a:gridCol w="3686086">
                  <a:extLst>
                    <a:ext uri="{9D8B030D-6E8A-4147-A177-3AD203B41FA5}">
                      <a16:colId xmlns:a16="http://schemas.microsoft.com/office/drawing/2014/main" val="2932851301"/>
                    </a:ext>
                  </a:extLst>
                </a:gridCol>
                <a:gridCol w="4873712">
                  <a:extLst>
                    <a:ext uri="{9D8B030D-6E8A-4147-A177-3AD203B41FA5}">
                      <a16:colId xmlns:a16="http://schemas.microsoft.com/office/drawing/2014/main" val="6295718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Threat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Risks and Impacts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Example Impact Management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843686"/>
                  </a:ext>
                </a:extLst>
              </a:tr>
              <a:tr h="1842110">
                <a:tc>
                  <a:txBody>
                    <a:bodyPr/>
                    <a:lstStyle/>
                    <a:p>
                      <a:r>
                        <a:rPr lang="en-US" dirty="0"/>
                        <a:t>Sea level rise / more frequent severe storms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Saltwater intrusion</a:t>
                      </a:r>
                    </a:p>
                    <a:p>
                      <a:r>
                        <a:rPr lang="en-US" sz="1600" dirty="0"/>
                        <a:t>    More frequent inundations</a:t>
                      </a:r>
                    </a:p>
                    <a:p>
                      <a:r>
                        <a:rPr lang="en-US" sz="1600" dirty="0"/>
                        <a:t>    Groundwater fouling</a:t>
                      </a:r>
                    </a:p>
                    <a:p>
                      <a:r>
                        <a:rPr lang="en-US" sz="1600" dirty="0"/>
                        <a:t>    Corrosion</a:t>
                      </a:r>
                    </a:p>
                    <a:p>
                      <a:r>
                        <a:rPr lang="en-US" sz="1600" dirty="0"/>
                        <a:t>Infrastructure dislocation</a:t>
                      </a:r>
                    </a:p>
                    <a:p>
                      <a:r>
                        <a:rPr lang="en-US" sz="1600" dirty="0"/>
                        <a:t>Impaired use of property/resources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Weakened financial asset 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Engineered barriers</a:t>
                      </a:r>
                    </a:p>
                    <a:p>
                      <a:r>
                        <a:rPr lang="en-US" dirty="0"/>
                        <a:t>Relocation of assets</a:t>
                      </a:r>
                    </a:p>
                    <a:p>
                      <a:r>
                        <a:rPr lang="en-US" dirty="0"/>
                        <a:t>Public notices, evacuation orders and recovery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Adjusted bond maturities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Higher insurance premiums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4624941"/>
                  </a:ext>
                </a:extLst>
              </a:tr>
              <a:tr h="160020">
                <a:tc>
                  <a:txBody>
                    <a:bodyPr/>
                    <a:lstStyle/>
                    <a:p>
                      <a:r>
                        <a:rPr lang="en-US" dirty="0"/>
                        <a:t>Extreme temperatures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More damaging weather events</a:t>
                      </a:r>
                    </a:p>
                    <a:p>
                      <a:r>
                        <a:rPr lang="en-US" sz="1600" dirty="0"/>
                        <a:t>HVAC energy consumption</a:t>
                      </a:r>
                    </a:p>
                    <a:p>
                      <a:r>
                        <a:rPr lang="en-US" sz="1600" dirty="0"/>
                        <a:t>Geographic ecosystem shifts</a:t>
                      </a:r>
                    </a:p>
                    <a:p>
                      <a:r>
                        <a:rPr lang="en-US" sz="1600" dirty="0"/>
                        <a:t>   Depletion of water sources</a:t>
                      </a:r>
                    </a:p>
                    <a:p>
                      <a:r>
                        <a:rPr lang="en-US" sz="1600" dirty="0"/>
                        <a:t>   Reduced land productivity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Weakened financial asset 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Weather forecasts</a:t>
                      </a:r>
                    </a:p>
                    <a:p>
                      <a:r>
                        <a:rPr lang="en-US" dirty="0"/>
                        <a:t>Engineering controls</a:t>
                      </a:r>
                    </a:p>
                    <a:p>
                      <a:r>
                        <a:rPr lang="en-US" dirty="0"/>
                        <a:t>Public notices, temporary safeguards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749430"/>
                  </a:ext>
                </a:extLst>
              </a:tr>
              <a:tr h="1024509">
                <a:tc>
                  <a:txBody>
                    <a:bodyPr/>
                    <a:lstStyle/>
                    <a:p>
                      <a:r>
                        <a:rPr lang="en-US" dirty="0"/>
                        <a:t>CO</a:t>
                      </a:r>
                      <a:r>
                        <a:rPr lang="en-US" baseline="-11000" dirty="0"/>
                        <a:t>2</a:t>
                      </a:r>
                      <a:r>
                        <a:rPr lang="en-US" dirty="0"/>
                        <a:t> levels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Ocean acidification/heating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Reduced shellfish fecundity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Degraded coral ecosystems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Weakened financial asset valuations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Carbon release reductions &amp; sequestration</a:t>
                      </a:r>
                    </a:p>
                    <a:p>
                      <a:r>
                        <a:rPr lang="en-US" dirty="0"/>
                        <a:t>Relocate assets, e.g., shellfish aquaculture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4035248"/>
                  </a:ext>
                </a:extLst>
              </a:tr>
              <a:tr h="394281">
                <a:tc>
                  <a:txBody>
                    <a:bodyPr/>
                    <a:lstStyle/>
                    <a:p>
                      <a:r>
                        <a:rPr lang="en-US" dirty="0"/>
                        <a:t>Others?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1114916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4FA0472-10B4-FC4C-B653-4B67839CF5A8}"/>
              </a:ext>
            </a:extLst>
          </p:cNvPr>
          <p:cNvSpPr txBox="1"/>
          <p:nvPr/>
        </p:nvSpPr>
        <p:spPr>
          <a:xfrm>
            <a:off x="1003300" y="5990398"/>
            <a:ext cx="1022349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Threats may become opportunities if anticipated and timely managed.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7207A2-DBDE-D242-B9E8-5270DA683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71AD74-551F-3F40-99F8-F2353B917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059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3C3F9-75C9-344F-9AC8-B1D83F90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700" y="191831"/>
            <a:ext cx="11098084" cy="548398"/>
          </a:xfrm>
        </p:spPr>
        <p:txBody>
          <a:bodyPr>
            <a:noAutofit/>
          </a:bodyPr>
          <a:lstStyle/>
          <a:p>
            <a:r>
              <a:rPr lang="en-US" sz="3200" b="1" dirty="0"/>
              <a:t>Process for adapting to any changing climate condition and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17183-B90E-E442-B0C2-997BC41A4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948" y="860112"/>
            <a:ext cx="10987216" cy="46364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300" dirty="0"/>
              <a:t>Assess </a:t>
            </a:r>
          </a:p>
          <a:p>
            <a:pPr lvl="1"/>
            <a:r>
              <a:rPr lang="en-US" sz="2800" dirty="0"/>
              <a:t>Potential locations, causes, magnitudes and time scales of changing conditions</a:t>
            </a:r>
          </a:p>
          <a:p>
            <a:pPr lvl="1"/>
            <a:r>
              <a:rPr lang="en-US" sz="2800" dirty="0"/>
              <a:t>Assets relative to risks and potential impacts (e.g., capital and maintenance costs, lower productivity, insurance/financial instrument risk posture)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300" dirty="0"/>
              <a:t>Decide </a:t>
            </a:r>
          </a:p>
          <a:p>
            <a:pPr lvl="1"/>
            <a:r>
              <a:rPr lang="en-US" sz="2800" dirty="0"/>
              <a:t>Prioritize objectives and asset-risk scenarios to manage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3300" dirty="0"/>
              <a:t>Plan </a:t>
            </a:r>
          </a:p>
          <a:p>
            <a:pPr lvl="1"/>
            <a:r>
              <a:rPr lang="en-US" sz="2800" dirty="0"/>
              <a:t>Design contingency measures and investment strategy to best mitigate risks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3300" dirty="0"/>
              <a:t>Act </a:t>
            </a:r>
          </a:p>
          <a:p>
            <a:pPr lvl="1"/>
            <a:r>
              <a:rPr lang="en-US" sz="2800" dirty="0"/>
              <a:t>Gain support for and implement plan</a:t>
            </a:r>
          </a:p>
          <a:p>
            <a:pPr lvl="1"/>
            <a:r>
              <a:rPr lang="en-US" sz="2800" dirty="0"/>
              <a:t>Measure progress toward plan and periodically update against new data</a:t>
            </a: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0AB66748-EB8E-8D4E-AD70-0BA233AA6C76}"/>
              </a:ext>
            </a:extLst>
          </p:cNvPr>
          <p:cNvSpPr/>
          <p:nvPr/>
        </p:nvSpPr>
        <p:spPr>
          <a:xfrm>
            <a:off x="393700" y="740229"/>
            <a:ext cx="11208952" cy="4756287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3592C-8CCF-8446-A070-9E3E9BF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758CEC-5FA4-0D42-B5B4-8DFB20FCEEAD}"/>
              </a:ext>
            </a:extLst>
          </p:cNvPr>
          <p:cNvSpPr txBox="1"/>
          <p:nvPr/>
        </p:nvSpPr>
        <p:spPr>
          <a:xfrm>
            <a:off x="423220" y="5582389"/>
            <a:ext cx="11194192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Steps build on an organization’s current team and knowledge.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Which changing conditions already, or will, apply to you?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E66511-786F-D44D-8E24-88223B92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32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F2F0-6F26-534D-9EA5-9CCFCE5A3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07" y="286604"/>
            <a:ext cx="10515600" cy="530224"/>
          </a:xfrm>
        </p:spPr>
        <p:txBody>
          <a:bodyPr>
            <a:noAutofit/>
          </a:bodyPr>
          <a:lstStyle/>
          <a:p>
            <a:r>
              <a:rPr lang="en-US" sz="2800" b="1" dirty="0"/>
              <a:t>Focus: Climate Change Effects in the Coastal Margin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FCA7CE7-81DE-3F41-A996-A3D7743A4D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011376"/>
            <a:ext cx="10515600" cy="3696202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Sea level effects on storm surges and king tides</a:t>
            </a:r>
          </a:p>
          <a:p>
            <a:pPr marL="576263" lvl="1" indent="-317500"/>
            <a:r>
              <a:rPr lang="en-US" sz="2000" dirty="0"/>
              <a:t>kinetic impacts</a:t>
            </a:r>
          </a:p>
          <a:p>
            <a:pPr marL="576263" lvl="1" indent="-317500"/>
            <a:r>
              <a:rPr lang="en-US" sz="2000" dirty="0"/>
              <a:t>saltwater intrusion</a:t>
            </a:r>
          </a:p>
          <a:p>
            <a:pPr marL="576263" lvl="1" indent="-317500"/>
            <a:r>
              <a:rPr lang="en-US" sz="2000" dirty="0"/>
              <a:t>infrastructure damage (acute or chronic loss, e.g., failure or corrosion)</a:t>
            </a:r>
          </a:p>
          <a:p>
            <a:pPr marL="576263" lvl="1" indent="-317500"/>
            <a:r>
              <a:rPr lang="en-US" sz="2000" dirty="0"/>
              <a:t>water resource quality (loss or degradation of supply, e.g., irreversible salinity taint) </a:t>
            </a:r>
          </a:p>
          <a:p>
            <a:pPr marL="576263" lvl="1" indent="-317500"/>
            <a:r>
              <a:rPr lang="en-US" sz="2000" dirty="0"/>
              <a:t>contaminant dispersion</a:t>
            </a:r>
          </a:p>
          <a:p>
            <a:pPr marL="576263" lvl="1" indent="-317500"/>
            <a:r>
              <a:rPr lang="en-US" sz="2000" dirty="0"/>
              <a:t>historic/archaeological/aesthetic resources compromised or lost</a:t>
            </a:r>
          </a:p>
          <a:p>
            <a:r>
              <a:rPr lang="en-US" sz="2400" dirty="0"/>
              <a:t>Ocean surface temperature effects on storm intensity</a:t>
            </a:r>
          </a:p>
          <a:p>
            <a:r>
              <a:rPr lang="en-US" sz="2400" dirty="0"/>
              <a:t>Ocean acidification effects on nutritional resources</a:t>
            </a:r>
          </a:p>
          <a:p>
            <a:r>
              <a:rPr lang="en-US" sz="2400" dirty="0"/>
              <a:t>Ocean circulation effects on regional and seasonal weather patterns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5B50F4-6E3E-9440-8B33-C6748957A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0FB0C6C6-E241-4447-8859-538266ADDE0E}"/>
              </a:ext>
            </a:extLst>
          </p:cNvPr>
          <p:cNvSpPr/>
          <p:nvPr/>
        </p:nvSpPr>
        <p:spPr>
          <a:xfrm>
            <a:off x="689107" y="867297"/>
            <a:ext cx="10813785" cy="3840281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9225B-7974-3740-8AEF-2779837F7317}"/>
              </a:ext>
            </a:extLst>
          </p:cNvPr>
          <p:cNvSpPr txBox="1"/>
          <p:nvPr/>
        </p:nvSpPr>
        <p:spPr>
          <a:xfrm>
            <a:off x="698500" y="4851657"/>
            <a:ext cx="10795000" cy="156966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An analysis may generate multivariate risk impact scenarios: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Saltwater intrusion may compromise multiple assets.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Potential for both intrusion and surge damage may impact a single facility/asset.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Multiple climate effects may compromise several facilities and access to resources. 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5857FD-C037-A54E-AC96-DCB885DE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24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DEB9-DC1E-5640-AD48-5A5570852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023" y="358118"/>
            <a:ext cx="10515600" cy="727075"/>
          </a:xfrm>
        </p:spPr>
        <p:txBody>
          <a:bodyPr>
            <a:normAutofit/>
          </a:bodyPr>
          <a:lstStyle/>
          <a:p>
            <a:r>
              <a:rPr lang="en-US" sz="2800" b="1" dirty="0"/>
              <a:t>Managing Climate Change Impacts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3B6992-4D2B-AA49-8CFE-ED3B70965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59E697-2252-D141-89A7-D1017E586A14}"/>
              </a:ext>
            </a:extLst>
          </p:cNvPr>
          <p:cNvSpPr txBox="1"/>
          <p:nvPr/>
        </p:nvSpPr>
        <p:spPr>
          <a:xfrm>
            <a:off x="838200" y="1183210"/>
            <a:ext cx="9481955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Presentation content:</a:t>
            </a:r>
          </a:p>
          <a:p>
            <a:endParaRPr lang="en-US" sz="1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The situation we’re in </a:t>
            </a:r>
          </a:p>
          <a:p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Changes in natural hazard conditions already occurring in places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Known natural hazards and how they are currently being managed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Process for managing complex and uncertain climate change conditions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Process applied to local hypothetical scenarios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9804A8-0F7B-E048-8D1B-6624D73CF0B7}"/>
              </a:ext>
            </a:extLst>
          </p:cNvPr>
          <p:cNvSpPr txBox="1"/>
          <p:nvPr/>
        </p:nvSpPr>
        <p:spPr>
          <a:xfrm>
            <a:off x="572011" y="5525827"/>
            <a:ext cx="10782778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Preview: it’s all about data &amp; location, location and location.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09455351-3DE7-A64D-B2E7-D0377F1FB306}"/>
              </a:ext>
            </a:extLst>
          </p:cNvPr>
          <p:cNvSpPr/>
          <p:nvPr/>
        </p:nvSpPr>
        <p:spPr>
          <a:xfrm>
            <a:off x="571023" y="1028959"/>
            <a:ext cx="10782777" cy="4303286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209C76-0DA4-B94E-897D-A0A0B4409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219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A3A00-5872-B146-BF28-2F4EE2D63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FB8D2-5C08-844D-8B07-9BD20A590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976" y="898684"/>
            <a:ext cx="3453285" cy="263191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332F4F3-3609-444F-BD43-8B13460FD28E}"/>
              </a:ext>
            </a:extLst>
          </p:cNvPr>
          <p:cNvCxnSpPr/>
          <p:nvPr/>
        </p:nvCxnSpPr>
        <p:spPr>
          <a:xfrm>
            <a:off x="1316182" y="3327400"/>
            <a:ext cx="272241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0EA7F83-1E4F-A54D-8906-714C131CACDA}"/>
              </a:ext>
            </a:extLst>
          </p:cNvPr>
          <p:cNvCxnSpPr>
            <a:cxnSpLocks/>
          </p:cNvCxnSpPr>
          <p:nvPr/>
        </p:nvCxnSpPr>
        <p:spPr>
          <a:xfrm flipV="1">
            <a:off x="987136" y="1038384"/>
            <a:ext cx="0" cy="18819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F56F7497-D876-604D-A292-FA33CF19F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" y="3656128"/>
            <a:ext cx="3448332" cy="264674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A0E81F1-0BCF-F948-9DF0-277D40164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3868" y="1204992"/>
            <a:ext cx="7362832" cy="465121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600" dirty="0"/>
              <a:t>Assess</a:t>
            </a:r>
            <a:r>
              <a:rPr lang="en-US" sz="2600" b="1" dirty="0"/>
              <a:t> </a:t>
            </a:r>
          </a:p>
          <a:p>
            <a:r>
              <a:rPr lang="en-US" sz="2200" dirty="0"/>
              <a:t>Understand risk mechanism (form, likelihood, extent, immediacy) </a:t>
            </a:r>
          </a:p>
          <a:p>
            <a:r>
              <a:rPr lang="en-US" sz="2200" dirty="0"/>
              <a:t>Define valued assets at risk (cost and schedule of impacts)</a:t>
            </a:r>
          </a:p>
          <a:p>
            <a:r>
              <a:rPr lang="en-US" sz="2200" dirty="0"/>
              <a:t>Tailor risk mitigation priorities to sustainability objectives</a:t>
            </a:r>
          </a:p>
          <a:p>
            <a:pPr marL="0" indent="0">
              <a:buNone/>
            </a:pPr>
            <a:r>
              <a:rPr lang="en-US" sz="2600" dirty="0"/>
              <a:t>Decide</a:t>
            </a:r>
          </a:p>
          <a:p>
            <a:r>
              <a:rPr lang="en-US" sz="2200" dirty="0"/>
              <a:t>Prepare detailed plan and budget estimates to address objectives</a:t>
            </a:r>
          </a:p>
          <a:p>
            <a:r>
              <a:rPr lang="en-US" sz="2200" dirty="0"/>
              <a:t>Approve plan components and sequence to implement</a:t>
            </a:r>
          </a:p>
          <a:p>
            <a:pPr marL="0" indent="0">
              <a:buNone/>
            </a:pPr>
            <a:r>
              <a:rPr lang="en-US" sz="2600" dirty="0"/>
              <a:t>Plan</a:t>
            </a:r>
          </a:p>
          <a:p>
            <a:r>
              <a:rPr lang="en-US" sz="2200" dirty="0"/>
              <a:t>Implement and evaluate </a:t>
            </a:r>
          </a:p>
          <a:p>
            <a:pPr marL="0" indent="0">
              <a:buNone/>
            </a:pPr>
            <a:r>
              <a:rPr lang="en-US" sz="2600" dirty="0"/>
              <a:t>Act</a:t>
            </a:r>
          </a:p>
          <a:p>
            <a:r>
              <a:rPr lang="en-US" sz="2200" dirty="0"/>
              <a:t>Update conditions, priorities, objectives and plan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79013D-C023-0249-B21A-BE33C60AFC06}"/>
              </a:ext>
            </a:extLst>
          </p:cNvPr>
          <p:cNvSpPr/>
          <p:nvPr/>
        </p:nvSpPr>
        <p:spPr>
          <a:xfrm>
            <a:off x="644976" y="312700"/>
            <a:ext cx="11171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+mj-lt"/>
              </a:rPr>
              <a:t>Managing Impacts from a Changing Climate – Example Decision Frameworks</a:t>
            </a:r>
            <a:endParaRPr lang="en-US" sz="28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7B2069-0765-B14F-8495-D55B7C887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8DCEC10-4BE0-3A44-A131-11E49F4E58AE}"/>
              </a:ext>
            </a:extLst>
          </p:cNvPr>
          <p:cNvCxnSpPr>
            <a:cxnSpLocks/>
          </p:cNvCxnSpPr>
          <p:nvPr/>
        </p:nvCxnSpPr>
        <p:spPr>
          <a:xfrm flipV="1">
            <a:off x="784676" y="3832384"/>
            <a:ext cx="0" cy="188190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9F77EE-5ABD-0241-A270-2F57902AAA25}"/>
              </a:ext>
            </a:extLst>
          </p:cNvPr>
          <p:cNvCxnSpPr/>
          <p:nvPr/>
        </p:nvCxnSpPr>
        <p:spPr>
          <a:xfrm>
            <a:off x="1288473" y="6215447"/>
            <a:ext cx="2722418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2053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52295-6E07-024A-87E2-BE22139D0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043"/>
            <a:ext cx="10515600" cy="663575"/>
          </a:xfrm>
        </p:spPr>
        <p:txBody>
          <a:bodyPr>
            <a:normAutofit/>
          </a:bodyPr>
          <a:lstStyle/>
          <a:p>
            <a:r>
              <a:rPr lang="en-US" sz="2800" b="1" dirty="0"/>
              <a:t>Extensive work has been completed for use in guiding actions.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2BF2AB-9E59-084F-A795-0B6EFB14F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pic>
        <p:nvPicPr>
          <p:cNvPr id="1025" name="Picture 1" descr="page72image194304064">
            <a:extLst>
              <a:ext uri="{FF2B5EF4-FFF2-40B4-BE49-F238E27FC236}">
                <a16:creationId xmlns:a16="http://schemas.microsoft.com/office/drawing/2014/main" id="{92FF7289-820A-FE41-AFD9-D3152764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9369"/>
            <a:ext cx="4648200" cy="448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9BB2918-634B-244D-9D2A-73D98A80418E}"/>
              </a:ext>
            </a:extLst>
          </p:cNvPr>
          <p:cNvSpPr txBox="1"/>
          <p:nvPr/>
        </p:nvSpPr>
        <p:spPr>
          <a:xfrm>
            <a:off x="5794580" y="1447799"/>
            <a:ext cx="6115136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Example:</a:t>
            </a:r>
          </a:p>
          <a:p>
            <a:endParaRPr lang="en-US" sz="2800" b="1" i="1" dirty="0"/>
          </a:p>
          <a:p>
            <a:r>
              <a:rPr lang="en-US" sz="2800" b="1" i="1" dirty="0"/>
              <a:t>“Five Adaption Stages and Progress” </a:t>
            </a:r>
          </a:p>
          <a:p>
            <a:endParaRPr lang="en-US" b="1" i="1" dirty="0"/>
          </a:p>
          <a:p>
            <a:r>
              <a:rPr lang="en-US" b="1" dirty="0"/>
              <a:t>Source: </a:t>
            </a:r>
          </a:p>
          <a:p>
            <a:r>
              <a:rPr lang="en-US" b="1" dirty="0"/>
              <a:t>Fourth National Climate Assessment</a:t>
            </a:r>
          </a:p>
          <a:p>
            <a:r>
              <a:rPr lang="en-US" b="1" dirty="0"/>
              <a:t>Volume II Impacts, Risks, and Adaptations in the United States</a:t>
            </a:r>
          </a:p>
          <a:p>
            <a:r>
              <a:rPr lang="en-US" b="1" dirty="0"/>
              <a:t>U.S. Global Change Research Program,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2A8591-EFAA-E74F-B230-AA9D8E826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8221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586D-882D-EB4F-8E7C-DA31ECA7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9068"/>
            <a:ext cx="10515600" cy="706930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examples – a “back of the envelope” focus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C90120-F8A6-D64C-AB24-B0F5FF231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C4F78-E159-1B43-8E7F-9E9A2ACA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0C4AF4-285A-1D45-85AE-7DD8553F9977}"/>
              </a:ext>
            </a:extLst>
          </p:cNvPr>
          <p:cNvSpPr txBox="1"/>
          <p:nvPr/>
        </p:nvSpPr>
        <p:spPr>
          <a:xfrm>
            <a:off x="838200" y="1960329"/>
            <a:ext cx="84370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Charleston SC harbor brownfields property - </a:t>
            </a:r>
            <a:r>
              <a:rPr lang="en-US" sz="3200" i="1" dirty="0"/>
              <a:t>draft</a:t>
            </a:r>
            <a:br>
              <a:rPr lang="en-US" sz="3200" dirty="0"/>
            </a:br>
            <a:r>
              <a:rPr lang="en-US" sz="3200" dirty="0"/>
              <a:t>Coastal community – </a:t>
            </a:r>
            <a:r>
              <a:rPr lang="en-US" sz="3200" i="1" dirty="0"/>
              <a:t>in work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BABEA3-39D5-2243-82D6-BD9423091E35}"/>
              </a:ext>
            </a:extLst>
          </p:cNvPr>
          <p:cNvSpPr txBox="1"/>
          <p:nvPr/>
        </p:nvSpPr>
        <p:spPr>
          <a:xfrm>
            <a:off x="759460" y="5759850"/>
            <a:ext cx="105156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Highly simplified examples demonstrate process to be applied to specific projects.</a:t>
            </a:r>
          </a:p>
        </p:txBody>
      </p:sp>
    </p:spTree>
    <p:extLst>
      <p:ext uri="{BB962C8B-B14F-4D97-AF65-F5344CB8AC3E}">
        <p14:creationId xmlns:p14="http://schemas.microsoft.com/office/powerpoint/2010/main" val="6056627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E33-D56E-1D48-94F3-11E08CE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92" y="365125"/>
            <a:ext cx="10515600" cy="727075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Brownfield Property, Charleston SC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A22D7-AA8E-D94D-95D1-0867F5B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1750"/>
            <a:ext cx="4114800" cy="365125"/>
          </a:xfrm>
        </p:spPr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F3D0-6197-2946-BF5B-E73BF2C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91A3-A2DB-D947-A244-B7137C6B464F}"/>
              </a:ext>
            </a:extLst>
          </p:cNvPr>
          <p:cNvSpPr txBox="1">
            <a:spLocks/>
          </p:cNvSpPr>
          <p:nvPr/>
        </p:nvSpPr>
        <p:spPr>
          <a:xfrm>
            <a:off x="838199" y="1236279"/>
            <a:ext cx="10515600" cy="436526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Setting and situation:</a:t>
            </a:r>
          </a:p>
          <a:p>
            <a:r>
              <a:rPr lang="en-US" sz="3100" dirty="0"/>
              <a:t>Industrial property built on filled wetlands and intertidal mudflats, predominant elevation </a:t>
            </a:r>
            <a:r>
              <a:rPr lang="en-US" sz="3100"/>
              <a:t>+ 7’ (average </a:t>
            </a:r>
            <a:r>
              <a:rPr lang="en-US" sz="3100" dirty="0"/>
              <a:t>elevation of City is 4’) </a:t>
            </a:r>
          </a:p>
          <a:p>
            <a:r>
              <a:rPr lang="en-US" sz="3100" dirty="0"/>
              <a:t>Harbor waterfront property in a thriving metropolitan area</a:t>
            </a:r>
          </a:p>
          <a:p>
            <a:r>
              <a:rPr lang="en-US" sz="3100" dirty="0"/>
              <a:t>Clear potential for rising property values and a high-rise residential property</a:t>
            </a:r>
          </a:p>
          <a:p>
            <a:r>
              <a:rPr lang="en-US" sz="3100" dirty="0"/>
              <a:t>Prospective buyer is considering significance of potential range of climate impacts</a:t>
            </a:r>
          </a:p>
          <a:p>
            <a:pPr lvl="1"/>
            <a:r>
              <a:rPr lang="en-US" sz="2600" dirty="0"/>
              <a:t>Frequency and magnitude of flooding affecting design parameters for redevelopment</a:t>
            </a:r>
          </a:p>
          <a:p>
            <a:pPr lvl="1"/>
            <a:r>
              <a:rPr lang="en-US" sz="2600" dirty="0"/>
              <a:t>Impact of weather events on residents’ property use and access/egress</a:t>
            </a:r>
          </a:p>
          <a:p>
            <a:pPr lvl="1"/>
            <a:r>
              <a:rPr lang="en-US" sz="2600" dirty="0"/>
              <a:t>Effective lifespan of investment and prospects for insurance and financing</a:t>
            </a:r>
          </a:p>
          <a:p>
            <a:r>
              <a:rPr lang="en-US" sz="3100" dirty="0"/>
              <a:t>Buyer due diligence</a:t>
            </a:r>
          </a:p>
          <a:p>
            <a:pPr lvl="1"/>
            <a:r>
              <a:rPr lang="en-US" sz="2700" dirty="0"/>
              <a:t>Assumptions to support design alternatives and investment viability (50-year design life)</a:t>
            </a:r>
          </a:p>
          <a:p>
            <a:pPr lvl="1"/>
            <a:r>
              <a:rPr lang="en-US" sz="2700" dirty="0"/>
              <a:t>Concerns potentially exhibited by retail/apartment tenants or condominium owners  </a:t>
            </a:r>
          </a:p>
          <a:p>
            <a:pPr lvl="1"/>
            <a:r>
              <a:rPr lang="en-US" sz="2700" dirty="0"/>
              <a:t>Permitting and public sustainability conditions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44E43A1-ACA7-8D40-8C22-D77DAEAA145A}"/>
              </a:ext>
            </a:extLst>
          </p:cNvPr>
          <p:cNvSpPr/>
          <p:nvPr/>
        </p:nvSpPr>
        <p:spPr>
          <a:xfrm>
            <a:off x="689107" y="1092200"/>
            <a:ext cx="10813785" cy="4509346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9596-2383-8C4B-847C-28F624EE477F}"/>
              </a:ext>
            </a:extLst>
          </p:cNvPr>
          <p:cNvSpPr txBox="1"/>
          <p:nvPr/>
        </p:nvSpPr>
        <p:spPr>
          <a:xfrm>
            <a:off x="707892" y="5632171"/>
            <a:ext cx="10813785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Charleston chosen as example due to history of recent sea level rise and flood    events and civic commitment to address risk and impact forecasts.</a:t>
            </a:r>
          </a:p>
        </p:txBody>
      </p:sp>
    </p:spTree>
    <p:extLst>
      <p:ext uri="{BB962C8B-B14F-4D97-AF65-F5344CB8AC3E}">
        <p14:creationId xmlns:p14="http://schemas.microsoft.com/office/powerpoint/2010/main" val="2694281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E33-D56E-1D48-94F3-11E08CE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23" y="380130"/>
            <a:ext cx="10955620" cy="727075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Brownfield Property – Climate Setting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A22D7-AA8E-D94D-95D1-0867F5B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F3D0-6197-2946-BF5B-E73BF2C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91A3-A2DB-D947-A244-B7137C6B464F}"/>
              </a:ext>
            </a:extLst>
          </p:cNvPr>
          <p:cNvSpPr txBox="1">
            <a:spLocks/>
          </p:cNvSpPr>
          <p:nvPr/>
        </p:nvSpPr>
        <p:spPr>
          <a:xfrm>
            <a:off x="707892" y="1304974"/>
            <a:ext cx="10813785" cy="418612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Climate risk factors affecting due diligence planning assumptions: </a:t>
            </a:r>
          </a:p>
          <a:p>
            <a:r>
              <a:rPr lang="en-US" sz="2000" dirty="0"/>
              <a:t>In 2015,  City recommended elevating new facilities and infrastructure 1.5 to 2.5 feet to account for </a:t>
            </a:r>
            <a:r>
              <a:rPr lang="en-US" sz="2000" u="sng" dirty="0"/>
              <a:t>projected sea level rise over 50 years</a:t>
            </a:r>
            <a:r>
              <a:rPr lang="en-US" sz="2000" dirty="0"/>
              <a:t>.  In 2019, recommended increase was revised to an increase of 2 feet for less critical facilities and 3 feet for critical </a:t>
            </a:r>
            <a:r>
              <a:rPr lang="en-US" sz="2000" dirty="0" err="1"/>
              <a:t>longterm</a:t>
            </a:r>
            <a:r>
              <a:rPr lang="en-US" sz="2000" dirty="0"/>
              <a:t> infrastructure, such as medical facilities.  </a:t>
            </a:r>
          </a:p>
          <a:p>
            <a:r>
              <a:rPr lang="en-US" sz="2000" dirty="0"/>
              <a:t>Based on an accelerating rate of sea level increase recorded over the last 20 years, and an increase in storm intensity and flood events exceeding +9’MSL (estimated as potentially occurring every other day by 2045).  </a:t>
            </a:r>
          </a:p>
          <a:p>
            <a:pPr marL="0" indent="0">
              <a:buNone/>
            </a:pPr>
            <a:r>
              <a:rPr lang="en-US" sz="2400" dirty="0"/>
              <a:t>City initiatives in response include improved civic roles and infrastructure:</a:t>
            </a:r>
          </a:p>
          <a:p>
            <a:r>
              <a:rPr lang="en-US" sz="2000" dirty="0"/>
              <a:t>Infrastructure: Sea wall barrier, drainage capacity, drainage system maintenance, flood control valves, elevating critical structures</a:t>
            </a:r>
          </a:p>
          <a:p>
            <a:r>
              <a:rPr lang="en-US" sz="2000" dirty="0"/>
              <a:t>Governance and coordination: emergency response capacity, Community Rating System to facilitate FEMA insurance applications, mitigation and recovery support, zoning changes, ongoing planning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44E43A1-ACA7-8D40-8C22-D77DAEAA145A}"/>
              </a:ext>
            </a:extLst>
          </p:cNvPr>
          <p:cNvSpPr/>
          <p:nvPr/>
        </p:nvSpPr>
        <p:spPr>
          <a:xfrm>
            <a:off x="670323" y="1120453"/>
            <a:ext cx="10813785" cy="4279292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9596-2383-8C4B-847C-28F624EE477F}"/>
              </a:ext>
            </a:extLst>
          </p:cNvPr>
          <p:cNvSpPr txBox="1"/>
          <p:nvPr/>
        </p:nvSpPr>
        <p:spPr>
          <a:xfrm>
            <a:off x="624490" y="5582450"/>
            <a:ext cx="1079500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Source: City of Charleston “</a:t>
            </a:r>
            <a:r>
              <a:rPr lang="en-US" sz="2400" i="1" dirty="0">
                <a:solidFill>
                  <a:schemeClr val="bg1"/>
                </a:solidFill>
              </a:rPr>
              <a:t>Flooding and Sea Level Rise Strategy | A Strategic Plan</a:t>
            </a:r>
            <a:r>
              <a:rPr lang="en-US" sz="2400" dirty="0">
                <a:solidFill>
                  <a:schemeClr val="bg1"/>
                </a:solidFill>
              </a:rPr>
              <a:t>”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Extensive analysis for Charleston area also supports project-specific risk evaluations. </a:t>
            </a:r>
          </a:p>
        </p:txBody>
      </p:sp>
    </p:spTree>
    <p:extLst>
      <p:ext uri="{BB962C8B-B14F-4D97-AF65-F5344CB8AC3E}">
        <p14:creationId xmlns:p14="http://schemas.microsoft.com/office/powerpoint/2010/main" val="2884687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E33-D56E-1D48-94F3-11E08CE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07" y="416355"/>
            <a:ext cx="10515600" cy="727075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Brownfield Property – Due Diligence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A22D7-AA8E-D94D-95D1-0867F5B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F3D0-6197-2946-BF5B-E73BF2C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25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91A3-A2DB-D947-A244-B7137C6B464F}"/>
              </a:ext>
            </a:extLst>
          </p:cNvPr>
          <p:cNvSpPr txBox="1">
            <a:spLocks/>
          </p:cNvSpPr>
          <p:nvPr/>
        </p:nvSpPr>
        <p:spPr>
          <a:xfrm>
            <a:off x="707892" y="1261893"/>
            <a:ext cx="10813785" cy="36962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lvl="1" indent="0">
              <a:buNone/>
            </a:pPr>
            <a:r>
              <a:rPr lang="en-US" sz="2800" dirty="0"/>
              <a:t>Design considerations to account for climate change risks:</a:t>
            </a:r>
          </a:p>
          <a:p>
            <a:pPr marL="571500" lvl="1" indent="-292100"/>
            <a:r>
              <a:rPr lang="en-US" dirty="0"/>
              <a:t>Increasing elevation, adding storm barriers, expanding drainage control systems</a:t>
            </a:r>
          </a:p>
          <a:p>
            <a:pPr marL="571500" lvl="1" indent="-292100"/>
            <a:r>
              <a:rPr lang="en-US" dirty="0"/>
              <a:t>Location and hardening of building systems and features</a:t>
            </a:r>
          </a:p>
          <a:p>
            <a:pPr marL="576263" lvl="1" indent="-317500"/>
            <a:r>
              <a:rPr lang="en-US" dirty="0"/>
              <a:t>Access/egress for residents and service providers</a:t>
            </a:r>
          </a:p>
          <a:p>
            <a:pPr marL="0" indent="0">
              <a:buNone/>
            </a:pPr>
            <a:r>
              <a:rPr lang="en-US" dirty="0"/>
              <a:t>Marketing, insurance and financing considerations:</a:t>
            </a:r>
          </a:p>
          <a:p>
            <a:pPr lvl="1"/>
            <a:r>
              <a:rPr lang="en-US" dirty="0"/>
              <a:t>Documentation of climate-induced risks in prospectus</a:t>
            </a:r>
          </a:p>
          <a:p>
            <a:pPr marL="0" indent="0">
              <a:buNone/>
            </a:pPr>
            <a:r>
              <a:rPr lang="en-US" dirty="0"/>
              <a:t>Permitting considerations:</a:t>
            </a:r>
          </a:p>
          <a:p>
            <a:pPr lvl="1"/>
            <a:r>
              <a:rPr lang="en-US" dirty="0"/>
              <a:t>Responsible designs and safety preparedness to not burden public resources</a:t>
            </a:r>
          </a:p>
          <a:p>
            <a:pPr lvl="1"/>
            <a:r>
              <a:rPr lang="en-US" dirty="0"/>
              <a:t>Adhere to zoning and sustainability ordinances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44E43A1-ACA7-8D40-8C22-D77DAEAA145A}"/>
              </a:ext>
            </a:extLst>
          </p:cNvPr>
          <p:cNvSpPr/>
          <p:nvPr/>
        </p:nvSpPr>
        <p:spPr>
          <a:xfrm>
            <a:off x="689107" y="1189854"/>
            <a:ext cx="10795001" cy="3840281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9596-2383-8C4B-847C-28F624EE477F}"/>
              </a:ext>
            </a:extLst>
          </p:cNvPr>
          <p:cNvSpPr txBox="1"/>
          <p:nvPr/>
        </p:nvSpPr>
        <p:spPr>
          <a:xfrm>
            <a:off x="689107" y="5212226"/>
            <a:ext cx="1083257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City of Charleston has committed to extensive sustainability measures with supporting data, similar to what may be prepared for any project location.  </a:t>
            </a:r>
          </a:p>
        </p:txBody>
      </p:sp>
    </p:spTree>
    <p:extLst>
      <p:ext uri="{BB962C8B-B14F-4D97-AF65-F5344CB8AC3E}">
        <p14:creationId xmlns:p14="http://schemas.microsoft.com/office/powerpoint/2010/main" val="22399384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42B9-9005-C349-81FF-49F80B50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11" y="327025"/>
            <a:ext cx="11175124" cy="801523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Brownfield Property –  Decision Framework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DD9F9-DC4B-084A-BD20-145D3697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DFAC7-F305-BA40-A6BF-EF2121CB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AF330-4F4D-5240-85C4-5131A7A1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0" y="1149927"/>
            <a:ext cx="5269820" cy="459203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7CA91C-6A11-8E43-8582-1AE5B35A2A90}"/>
              </a:ext>
            </a:extLst>
          </p:cNvPr>
          <p:cNvCxnSpPr>
            <a:cxnSpLocks/>
          </p:cNvCxnSpPr>
          <p:nvPr/>
        </p:nvCxnSpPr>
        <p:spPr>
          <a:xfrm flipV="1">
            <a:off x="778437" y="1625431"/>
            <a:ext cx="0" cy="3293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AC655D-52DA-C448-BE80-FD75738A5A33}"/>
              </a:ext>
            </a:extLst>
          </p:cNvPr>
          <p:cNvCxnSpPr>
            <a:cxnSpLocks/>
          </p:cNvCxnSpPr>
          <p:nvPr/>
        </p:nvCxnSpPr>
        <p:spPr>
          <a:xfrm>
            <a:off x="1430215" y="5589239"/>
            <a:ext cx="419267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D1B04D-CC27-1C40-9FD1-21032D52129A}"/>
              </a:ext>
            </a:extLst>
          </p:cNvPr>
          <p:cNvSpPr txBox="1"/>
          <p:nvPr/>
        </p:nvSpPr>
        <p:spPr>
          <a:xfrm>
            <a:off x="5943600" y="1157256"/>
            <a:ext cx="59368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Due diligence risk prioritization factors:</a:t>
            </a:r>
          </a:p>
          <a:p>
            <a:endParaRPr lang="en-US" sz="700" dirty="0"/>
          </a:p>
          <a:p>
            <a:r>
              <a:rPr lang="en-US" sz="2400" dirty="0"/>
              <a:t>Design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Required foundation elevation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Precautionary placement of building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Constraints for access on area roadways</a:t>
            </a:r>
          </a:p>
          <a:p>
            <a:r>
              <a:rPr lang="en-US" sz="2400" dirty="0"/>
              <a:t>Insurance examples: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000" dirty="0"/>
              <a:t>Property location relative to FEMA criteria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000" dirty="0"/>
              <a:t>Prospectus statement for insurers</a:t>
            </a:r>
          </a:p>
          <a:p>
            <a:r>
              <a:rPr lang="en-US" sz="2400" dirty="0"/>
              <a:t>Financing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Prospectus statement for investors</a:t>
            </a:r>
          </a:p>
          <a:p>
            <a:r>
              <a:rPr lang="en-US" sz="2400" dirty="0"/>
              <a:t>Marketability examples: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000" dirty="0"/>
              <a:t>Prospective tenant/owner concerns 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7A39C-6058-4441-8F9D-BFB8846F7EE6}"/>
              </a:ext>
            </a:extLst>
          </p:cNvPr>
          <p:cNvSpPr txBox="1"/>
          <p:nvPr/>
        </p:nvSpPr>
        <p:spPr>
          <a:xfrm>
            <a:off x="705311" y="5894685"/>
            <a:ext cx="10795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Process task: compile project data to inform cost estimate for each impact scenario.</a:t>
            </a:r>
          </a:p>
        </p:txBody>
      </p:sp>
    </p:spTree>
    <p:extLst>
      <p:ext uri="{BB962C8B-B14F-4D97-AF65-F5344CB8AC3E}">
        <p14:creationId xmlns:p14="http://schemas.microsoft.com/office/powerpoint/2010/main" val="4142336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E33-D56E-1D48-94F3-11E08CE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892" y="365125"/>
            <a:ext cx="10515600" cy="727075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Coastal Community – US Pacific Northwest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A22D7-AA8E-D94D-95D1-0867F5B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1750"/>
            <a:ext cx="4114800" cy="365125"/>
          </a:xfrm>
        </p:spPr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F3D0-6197-2946-BF5B-E73BF2C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91A3-A2DB-D947-A244-B7137C6B464F}"/>
              </a:ext>
            </a:extLst>
          </p:cNvPr>
          <p:cNvSpPr txBox="1">
            <a:spLocks/>
          </p:cNvSpPr>
          <p:nvPr/>
        </p:nvSpPr>
        <p:spPr>
          <a:xfrm>
            <a:off x="838199" y="1236279"/>
            <a:ext cx="10515600" cy="436526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/>
              <a:t>Setting and situation:</a:t>
            </a:r>
          </a:p>
          <a:p>
            <a:r>
              <a:rPr lang="en-US" sz="3100" dirty="0"/>
              <a:t>Rugged natural areas interspersed with mixed density development along dune and low bank ocean frontage; assorted primary and second homes and low-rise motel accommodations of varying ages; multiple estuarine harbors support raw material exports, fishing, aquaculture and tourism</a:t>
            </a:r>
          </a:p>
          <a:p>
            <a:r>
              <a:rPr lang="en-US" sz="3100" dirty="0"/>
              <a:t>Average elevations: + 10’ (dunes), +25’ (low bank bluffs), and +10 in cities/harbors</a:t>
            </a:r>
          </a:p>
          <a:p>
            <a:r>
              <a:rPr lang="en-US" sz="3100" dirty="0"/>
              <a:t>Stable to modest growth mostly supported by now retiree purchases and vacation stays</a:t>
            </a:r>
          </a:p>
          <a:p>
            <a:r>
              <a:rPr lang="en-US" sz="3100" dirty="0"/>
              <a:t>Responsible jurisdictions include city, county, state and tribal governments. </a:t>
            </a:r>
          </a:p>
          <a:p>
            <a:r>
              <a:rPr lang="en-US" sz="3100" dirty="0"/>
              <a:t>Stakeholder focus is common hazards potentially amplified by climate impacts</a:t>
            </a:r>
          </a:p>
          <a:p>
            <a:pPr lvl="1"/>
            <a:r>
              <a:rPr lang="en-US" sz="2900" dirty="0"/>
              <a:t>Higher frequency and magnitude of river/storm surge flooding threatens </a:t>
            </a:r>
          </a:p>
          <a:p>
            <a:pPr marL="457200" lvl="1" indent="0">
              <a:buNone/>
            </a:pPr>
            <a:r>
              <a:rPr lang="en-US" sz="2900" dirty="0"/>
              <a:t>    commercial and industrial business districts and residential neighborhoods</a:t>
            </a:r>
          </a:p>
          <a:p>
            <a:pPr lvl="1"/>
            <a:r>
              <a:rPr lang="en-US" sz="2900" dirty="0"/>
              <a:t>Shore erosion ongoing in some areas but may increase in rate and extent, </a:t>
            </a:r>
          </a:p>
          <a:p>
            <a:pPr marL="457200" lvl="1" indent="0">
              <a:buNone/>
            </a:pPr>
            <a:r>
              <a:rPr lang="en-US" sz="2900" dirty="0"/>
              <a:t>    further impacting primarily residential properties, road access and park resources.</a:t>
            </a:r>
          </a:p>
          <a:p>
            <a:pPr lvl="1"/>
            <a:r>
              <a:rPr lang="en-US" sz="2900" dirty="0"/>
              <a:t>Tsunami inundation extent may increase somewhat due to sea level and storm surge rise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44E43A1-ACA7-8D40-8C22-D77DAEAA145A}"/>
              </a:ext>
            </a:extLst>
          </p:cNvPr>
          <p:cNvSpPr/>
          <p:nvPr/>
        </p:nvSpPr>
        <p:spPr>
          <a:xfrm>
            <a:off x="689107" y="1092200"/>
            <a:ext cx="10813785" cy="4509346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9596-2383-8C4B-847C-28F624EE477F}"/>
              </a:ext>
            </a:extLst>
          </p:cNvPr>
          <p:cNvSpPr txBox="1"/>
          <p:nvPr/>
        </p:nvSpPr>
        <p:spPr>
          <a:xfrm>
            <a:off x="707892" y="5632171"/>
            <a:ext cx="10813785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Region chosen as example due to history of shoreline erosion and flooding.</a:t>
            </a:r>
          </a:p>
        </p:txBody>
      </p:sp>
    </p:spTree>
    <p:extLst>
      <p:ext uri="{BB962C8B-B14F-4D97-AF65-F5344CB8AC3E}">
        <p14:creationId xmlns:p14="http://schemas.microsoft.com/office/powerpoint/2010/main" val="252701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E33-D56E-1D48-94F3-11E08CE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323" y="380130"/>
            <a:ext cx="10955620" cy="727075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Coastal Community – Climate Resilience Planning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A22D7-AA8E-D94D-95D1-0867F5B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F3D0-6197-2946-BF5B-E73BF2C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91A3-A2DB-D947-A244-B7137C6B464F}"/>
              </a:ext>
            </a:extLst>
          </p:cNvPr>
          <p:cNvSpPr txBox="1">
            <a:spLocks/>
          </p:cNvSpPr>
          <p:nvPr/>
        </p:nvSpPr>
        <p:spPr>
          <a:xfrm>
            <a:off x="707892" y="1304974"/>
            <a:ext cx="10813785" cy="418612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600" dirty="0"/>
              <a:t>Climate risk factors affecting planning assumptions over 50-year time horizon: </a:t>
            </a:r>
          </a:p>
          <a:p>
            <a:r>
              <a:rPr lang="en-US" sz="2200" dirty="0"/>
              <a:t>Historic shoreline erosion will continue and may likely spread and accelerate </a:t>
            </a:r>
          </a:p>
          <a:p>
            <a:r>
              <a:rPr lang="en-US" sz="2200" dirty="0"/>
              <a:t>Emerging hazards requiring consideration:</a:t>
            </a:r>
          </a:p>
          <a:p>
            <a:pPr lvl="1"/>
            <a:r>
              <a:rPr lang="en-US" sz="1900" dirty="0"/>
              <a:t>Acidification of marine waters impairs vulnerable species, e.g., shellfish, and aquaculture</a:t>
            </a:r>
          </a:p>
          <a:p>
            <a:pPr lvl="1"/>
            <a:r>
              <a:rPr lang="en-US" sz="1900" dirty="0"/>
              <a:t>Warmer ocean waters and in river systems reduces ecosystem productivity and resistance to disease </a:t>
            </a:r>
            <a:endParaRPr lang="en-US" sz="1700" dirty="0"/>
          </a:p>
          <a:p>
            <a:pPr marL="0" indent="0">
              <a:buNone/>
            </a:pPr>
            <a:r>
              <a:rPr lang="en-US" sz="2400" dirty="0"/>
              <a:t>Community initiatives in response may include:</a:t>
            </a:r>
          </a:p>
          <a:p>
            <a:r>
              <a:rPr lang="en-US" sz="2000" dirty="0"/>
              <a:t>Infrastructure: additional flood barriers and flood control valves, increases in drainage capacity and drainage system maintenance, elevating existing critical structures</a:t>
            </a:r>
          </a:p>
          <a:p>
            <a:r>
              <a:rPr lang="en-US" sz="2000" dirty="0"/>
              <a:t>Governance and coordination: emergency response capacity and mobility considerations, data supporting FEMA insurance applications, mitigation and recovery support, zoning changes 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44E43A1-ACA7-8D40-8C22-D77DAEAA145A}"/>
              </a:ext>
            </a:extLst>
          </p:cNvPr>
          <p:cNvSpPr/>
          <p:nvPr/>
        </p:nvSpPr>
        <p:spPr>
          <a:xfrm>
            <a:off x="670323" y="1120453"/>
            <a:ext cx="10813785" cy="4279292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9596-2383-8C4B-847C-28F624EE477F}"/>
              </a:ext>
            </a:extLst>
          </p:cNvPr>
          <p:cNvSpPr txBox="1"/>
          <p:nvPr/>
        </p:nvSpPr>
        <p:spPr>
          <a:xfrm>
            <a:off x="624490" y="5582450"/>
            <a:ext cx="10795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Existing planning efforts may be augmented by long range </a:t>
            </a:r>
            <a:r>
              <a:rPr lang="en-US" sz="2400">
                <a:solidFill>
                  <a:schemeClr val="bg1"/>
                </a:solidFill>
              </a:rPr>
              <a:t>impact scenarios.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16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C7E33-D56E-1D48-94F3-11E08CE76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07" y="416355"/>
            <a:ext cx="10515600" cy="727075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Coastal Community – Due Diligence Factors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A22D7-AA8E-D94D-95D1-0867F5BAF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9AF3D0-6197-2946-BF5B-E73BF2C3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A2991A3-A2DB-D947-A244-B7137C6B464F}"/>
              </a:ext>
            </a:extLst>
          </p:cNvPr>
          <p:cNvSpPr txBox="1">
            <a:spLocks/>
          </p:cNvSpPr>
          <p:nvPr/>
        </p:nvSpPr>
        <p:spPr>
          <a:xfrm>
            <a:off x="707892" y="1261893"/>
            <a:ext cx="10813785" cy="369620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0800" lvl="1" indent="0">
              <a:buNone/>
            </a:pPr>
            <a:r>
              <a:rPr lang="en-US" sz="2800" dirty="0"/>
              <a:t>Design considerations to account for climate change risks:</a:t>
            </a:r>
          </a:p>
          <a:p>
            <a:pPr marL="571500" lvl="1" indent="-292100"/>
            <a:r>
              <a:rPr lang="en-US" dirty="0"/>
              <a:t>Increasing elevation, adding storm barriers, expanding drainage control systems</a:t>
            </a:r>
          </a:p>
          <a:p>
            <a:pPr marL="571500" lvl="1" indent="-292100"/>
            <a:r>
              <a:rPr lang="en-US" dirty="0"/>
              <a:t>Location and hardening of building systems and features</a:t>
            </a:r>
          </a:p>
          <a:p>
            <a:pPr marL="576263" lvl="1" indent="-317500"/>
            <a:r>
              <a:rPr lang="en-US" dirty="0"/>
              <a:t>Access/egress for residents and service providers</a:t>
            </a:r>
          </a:p>
          <a:p>
            <a:pPr marL="0" indent="0">
              <a:buNone/>
            </a:pPr>
            <a:r>
              <a:rPr lang="en-US" dirty="0"/>
              <a:t>Marketing, insurance and financing considerations:</a:t>
            </a:r>
          </a:p>
          <a:p>
            <a:pPr lvl="1"/>
            <a:r>
              <a:rPr lang="en-US" dirty="0"/>
              <a:t>Documentation of climate-induced risks in prospectus</a:t>
            </a:r>
          </a:p>
          <a:p>
            <a:pPr marL="0" indent="0">
              <a:buNone/>
            </a:pPr>
            <a:r>
              <a:rPr lang="en-US" dirty="0"/>
              <a:t>Permitting considerations:</a:t>
            </a:r>
          </a:p>
          <a:p>
            <a:pPr lvl="1"/>
            <a:r>
              <a:rPr lang="en-US" dirty="0"/>
              <a:t>Responsible designs and safety preparedness to not burden public resources</a:t>
            </a:r>
          </a:p>
          <a:p>
            <a:pPr lvl="1"/>
            <a:r>
              <a:rPr lang="en-US" dirty="0"/>
              <a:t>Adhere to zoning and sustainability ordinances</a:t>
            </a:r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E44E43A1-ACA7-8D40-8C22-D77DAEAA145A}"/>
              </a:ext>
            </a:extLst>
          </p:cNvPr>
          <p:cNvSpPr/>
          <p:nvPr/>
        </p:nvSpPr>
        <p:spPr>
          <a:xfrm>
            <a:off x="689107" y="1189854"/>
            <a:ext cx="10795001" cy="3840281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C59596-2383-8C4B-847C-28F624EE477F}"/>
              </a:ext>
            </a:extLst>
          </p:cNvPr>
          <p:cNvSpPr txBox="1"/>
          <p:nvPr/>
        </p:nvSpPr>
        <p:spPr>
          <a:xfrm>
            <a:off x="689107" y="5212226"/>
            <a:ext cx="10832570" cy="8309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City of Charleston has committed to extensive sustainability measures with supporting data, similar to what may be prepared for any project location.  </a:t>
            </a:r>
          </a:p>
        </p:txBody>
      </p:sp>
    </p:spTree>
    <p:extLst>
      <p:ext uri="{BB962C8B-B14F-4D97-AF65-F5344CB8AC3E}">
        <p14:creationId xmlns:p14="http://schemas.microsoft.com/office/powerpoint/2010/main" val="3917609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21494-CA97-D54C-A4E5-39629FA6C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44" y="427626"/>
            <a:ext cx="10464457" cy="765175"/>
          </a:xfrm>
        </p:spPr>
        <p:txBody>
          <a:bodyPr>
            <a:noAutofit/>
          </a:bodyPr>
          <a:lstStyle/>
          <a:p>
            <a:r>
              <a:rPr lang="en-US" sz="2800" b="1" dirty="0"/>
              <a:t>Changing climate conditions: hard to predict, but manageable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712A-2E2F-E14F-A3DA-DFBFC9DB1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500" y="1492413"/>
            <a:ext cx="10515600" cy="3524087"/>
          </a:xfrm>
        </p:spPr>
        <p:txBody>
          <a:bodyPr>
            <a:normAutofit/>
          </a:bodyPr>
          <a:lstStyle/>
          <a:p>
            <a:r>
              <a:rPr lang="en-US" sz="2400" dirty="0"/>
              <a:t>It is difficult if not impossible to forecast where or when most adverse events will occur, or when incremental changes will become material.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However, trends in data increasingly define where adverse conditions will occur and the types of risk and extent of damages they will cause.</a:t>
            </a:r>
          </a:p>
          <a:p>
            <a:endParaRPr lang="en-US" sz="1000" dirty="0"/>
          </a:p>
          <a:p>
            <a:r>
              <a:rPr lang="en-US" sz="2400" dirty="0"/>
              <a:t>Specific adverse events and impacts are largely determined by location.</a:t>
            </a:r>
          </a:p>
          <a:p>
            <a:endParaRPr lang="en-US" sz="1000" dirty="0"/>
          </a:p>
          <a:p>
            <a:r>
              <a:rPr lang="en-US" sz="2400" dirty="0"/>
              <a:t>Any organization can adapt by characterizing and planning for the risks involved.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D76898-3B76-9943-BE41-1D23FA192453}"/>
              </a:ext>
            </a:extLst>
          </p:cNvPr>
          <p:cNvSpPr txBox="1"/>
          <p:nvPr/>
        </p:nvSpPr>
        <p:spPr>
          <a:xfrm>
            <a:off x="394044" y="5599358"/>
            <a:ext cx="11277255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Changing conditions are no longer a risk but an emergency for many regions.</a:t>
            </a: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2272904C-7BDB-6C43-9213-C3A72C36EBC7}"/>
              </a:ext>
            </a:extLst>
          </p:cNvPr>
          <p:cNvSpPr/>
          <p:nvPr/>
        </p:nvSpPr>
        <p:spPr>
          <a:xfrm>
            <a:off x="394045" y="1192801"/>
            <a:ext cx="11277255" cy="3962400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91BC6A-CD40-3F47-B727-F72B417F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73B27D-751A-5941-A4DA-3DF3740CF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730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342B9-9005-C349-81FF-49F80B50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311" y="327025"/>
            <a:ext cx="11175124" cy="801523"/>
          </a:xfrm>
        </p:spPr>
        <p:txBody>
          <a:bodyPr>
            <a:normAutofit/>
          </a:bodyPr>
          <a:lstStyle/>
          <a:p>
            <a:r>
              <a:rPr lang="en-US" sz="3200" b="1" dirty="0"/>
              <a:t>Hypothetical Coastal Community –  Decision Framework</a:t>
            </a:r>
            <a:endParaRPr lang="en-US" sz="32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3DD9F9-DC4B-084A-BD20-145D3697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3DFAC7-F305-BA40-A6BF-EF2121CB2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30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AF330-4F4D-5240-85C4-5131A7A1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60" y="1149927"/>
            <a:ext cx="5269820" cy="459203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87CA91C-6A11-8E43-8582-1AE5B35A2A90}"/>
              </a:ext>
            </a:extLst>
          </p:cNvPr>
          <p:cNvCxnSpPr>
            <a:cxnSpLocks/>
          </p:cNvCxnSpPr>
          <p:nvPr/>
        </p:nvCxnSpPr>
        <p:spPr>
          <a:xfrm flipV="1">
            <a:off x="778437" y="1625431"/>
            <a:ext cx="0" cy="329362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AAC655D-52DA-C448-BE80-FD75738A5A33}"/>
              </a:ext>
            </a:extLst>
          </p:cNvPr>
          <p:cNvCxnSpPr>
            <a:cxnSpLocks/>
          </p:cNvCxnSpPr>
          <p:nvPr/>
        </p:nvCxnSpPr>
        <p:spPr>
          <a:xfrm>
            <a:off x="1430215" y="5589239"/>
            <a:ext cx="419267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FD1B04D-CC27-1C40-9FD1-21032D52129A}"/>
              </a:ext>
            </a:extLst>
          </p:cNvPr>
          <p:cNvSpPr txBox="1"/>
          <p:nvPr/>
        </p:nvSpPr>
        <p:spPr>
          <a:xfrm>
            <a:off x="5943600" y="1157256"/>
            <a:ext cx="59368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Risk prioritization factors:</a:t>
            </a:r>
          </a:p>
          <a:p>
            <a:endParaRPr lang="en-US" sz="700" dirty="0"/>
          </a:p>
          <a:p>
            <a:r>
              <a:rPr lang="en-US" sz="2400" dirty="0"/>
              <a:t>Design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Required foundation elevation increase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Precautionary placement of building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Constraints for access on area roadways</a:t>
            </a:r>
          </a:p>
          <a:p>
            <a:r>
              <a:rPr lang="en-US" sz="2400" dirty="0"/>
              <a:t>Insurance examples: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000" dirty="0"/>
              <a:t>Property location relative to FEMA criteria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000" dirty="0"/>
              <a:t>Prospectus statement for insurers</a:t>
            </a:r>
          </a:p>
          <a:p>
            <a:r>
              <a:rPr lang="en-US" sz="2400" dirty="0"/>
              <a:t>Financing examples: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Prospectus statement for investors</a:t>
            </a:r>
          </a:p>
          <a:p>
            <a:r>
              <a:rPr lang="en-US" sz="2400" dirty="0"/>
              <a:t>Marketability examples:</a:t>
            </a:r>
          </a:p>
          <a:p>
            <a:pPr marL="344488" indent="-344488">
              <a:buFont typeface="Arial" panose="020B0604020202020204" pitchFamily="34" charset="0"/>
              <a:buChar char="•"/>
            </a:pPr>
            <a:r>
              <a:rPr lang="en-US" sz="2000" dirty="0"/>
              <a:t>Prospective tenant/owner concerns  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17A39C-6058-4441-8F9D-BFB8846F7EE6}"/>
              </a:ext>
            </a:extLst>
          </p:cNvPr>
          <p:cNvSpPr txBox="1"/>
          <p:nvPr/>
        </p:nvSpPr>
        <p:spPr>
          <a:xfrm>
            <a:off x="705311" y="5894685"/>
            <a:ext cx="1079500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Process task: compile project data to inform cost estimate for each impact scenario.</a:t>
            </a:r>
          </a:p>
        </p:txBody>
      </p:sp>
    </p:spTree>
    <p:extLst>
      <p:ext uri="{BB962C8B-B14F-4D97-AF65-F5344CB8AC3E}">
        <p14:creationId xmlns:p14="http://schemas.microsoft.com/office/powerpoint/2010/main" val="12239733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778E16-04FD-BF4D-BD43-12FB1F4FA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3519FA4-0001-7841-BB50-864449ACDEF7}"/>
              </a:ext>
            </a:extLst>
          </p:cNvPr>
          <p:cNvSpPr/>
          <p:nvPr/>
        </p:nvSpPr>
        <p:spPr>
          <a:xfrm>
            <a:off x="581891" y="1278468"/>
            <a:ext cx="11000509" cy="2988732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5786ACB2-4E1E-6B48-80C3-FAFA068CDF5D}"/>
              </a:ext>
            </a:extLst>
          </p:cNvPr>
          <p:cNvSpPr txBox="1">
            <a:spLocks/>
          </p:cNvSpPr>
          <p:nvPr/>
        </p:nvSpPr>
        <p:spPr>
          <a:xfrm>
            <a:off x="824345" y="2325278"/>
            <a:ext cx="10515600" cy="548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Questions &amp; Discussion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D230EA-888E-B941-AD6E-9478F6B98976}"/>
              </a:ext>
            </a:extLst>
          </p:cNvPr>
          <p:cNvSpPr/>
          <p:nvPr/>
        </p:nvSpPr>
        <p:spPr>
          <a:xfrm>
            <a:off x="595745" y="4559300"/>
            <a:ext cx="11000509" cy="1452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844FA3-513F-504D-8790-CD0E46315974}"/>
              </a:ext>
            </a:extLst>
          </p:cNvPr>
          <p:cNvSpPr txBox="1"/>
          <p:nvPr/>
        </p:nvSpPr>
        <p:spPr>
          <a:xfrm>
            <a:off x="690995" y="4713845"/>
            <a:ext cx="10782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sz="2400" i="1" dirty="0">
                <a:solidFill>
                  <a:schemeClr val="bg1"/>
                </a:solidFill>
              </a:rPr>
              <a:t>You never know what’s enough until you know what’s too much</a:t>
            </a:r>
            <a:r>
              <a:rPr lang="en-US" sz="2400" dirty="0">
                <a:solidFill>
                  <a:schemeClr val="bg1"/>
                </a:solidFill>
              </a:rPr>
              <a:t>” - William Blake</a:t>
            </a:r>
          </a:p>
          <a:p>
            <a:pPr algn="ctr"/>
            <a:endParaRPr lang="en-US" sz="16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Knowing too much is a luxury we don’t have!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9C8281-C671-5346-9F08-AAA7AD9E2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0966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A42B-083D-F143-903F-94F7C6CC5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345" y="335381"/>
            <a:ext cx="10515600" cy="759340"/>
          </a:xfrm>
        </p:spPr>
        <p:txBody>
          <a:bodyPr>
            <a:normAutofit/>
          </a:bodyPr>
          <a:lstStyle/>
          <a:p>
            <a:r>
              <a:rPr lang="en-US" sz="2800" b="1" dirty="0"/>
              <a:t>Notes: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6A9933-049A-4240-AD39-BC23D1E42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FB3953-982B-F649-B6EA-CE373783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06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981B0-E0B6-EB4A-A317-531544EE7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012" y="503654"/>
            <a:ext cx="10885715" cy="523221"/>
          </a:xfrm>
        </p:spPr>
        <p:txBody>
          <a:bodyPr>
            <a:noAutofit/>
          </a:bodyPr>
          <a:lstStyle/>
          <a:p>
            <a:r>
              <a:rPr lang="en-US" sz="2800" b="1" dirty="0"/>
              <a:t>The past is not a good predictor given a rapidly-changing present.</a:t>
            </a:r>
            <a:endParaRPr lang="en-US" sz="2800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7FEAA22-920D-9041-A38C-BC223BC14DFD}"/>
              </a:ext>
            </a:extLst>
          </p:cNvPr>
          <p:cNvSpPr txBox="1">
            <a:spLocks/>
          </p:cNvSpPr>
          <p:nvPr/>
        </p:nvSpPr>
        <p:spPr>
          <a:xfrm>
            <a:off x="747488" y="1118514"/>
            <a:ext cx="10143673" cy="365483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Regardless of cause: 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Historical records of many natural conditions are increasingly not useful when forecasting risks and impacts.</a:t>
            </a:r>
          </a:p>
          <a:p>
            <a:r>
              <a:rPr lang="en-US" dirty="0"/>
              <a:t>A statistician would say “</a:t>
            </a:r>
            <a:r>
              <a:rPr lang="en-US" i="1" dirty="0"/>
              <a:t>Stationarity is dead</a:t>
            </a:r>
            <a:r>
              <a:rPr lang="en-US" dirty="0"/>
              <a:t>!” </a:t>
            </a:r>
          </a:p>
          <a:p>
            <a:r>
              <a:rPr lang="en-US" dirty="0"/>
              <a:t>But while there is no recent human experience on which to rely, we believe past societies have declined or failed due to a changing climate.</a:t>
            </a:r>
          </a:p>
          <a:p>
            <a:r>
              <a:rPr lang="en-US" dirty="0"/>
              <a:t>Time frames and extent are often uncertain, but possible impacts are increasingly estimable and probable.   </a:t>
            </a:r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8A4D9-4F94-B040-84FB-2FA3A0CDB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Will Ernst - Tahoma Environmental Consulting, LLC © 2020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B60703-BEFA-044B-ACFB-90B62B2F48B5}"/>
              </a:ext>
            </a:extLst>
          </p:cNvPr>
          <p:cNvSpPr txBox="1"/>
          <p:nvPr/>
        </p:nvSpPr>
        <p:spPr>
          <a:xfrm>
            <a:off x="644073" y="5400239"/>
            <a:ext cx="11001827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Planning can build on increasingly robust data sets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and real-time experience of others.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F3E4484C-A076-B14D-AC87-BBE2444BB394}"/>
              </a:ext>
            </a:extLst>
          </p:cNvPr>
          <p:cNvSpPr/>
          <p:nvPr/>
        </p:nvSpPr>
        <p:spPr>
          <a:xfrm>
            <a:off x="644072" y="1116511"/>
            <a:ext cx="11001827" cy="4039690"/>
          </a:xfrm>
          <a:prstGeom prst="frame">
            <a:avLst>
              <a:gd name="adj1" fmla="val 8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E50BD-9216-8E41-AEA3-ECD8F63C1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701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8F7F9-8ACD-AE41-9400-39E86D47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742951"/>
            <a:ext cx="4194376" cy="49625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Global  average temperatures demonstrate trend of worldwide temperature increases.</a:t>
            </a:r>
          </a:p>
        </p:txBody>
      </p:sp>
      <p:pic>
        <p:nvPicPr>
          <p:cNvPr id="4" name="Picture 2" descr="page1image64869872">
            <a:extLst>
              <a:ext uri="{FF2B5EF4-FFF2-40B4-BE49-F238E27FC236}">
                <a16:creationId xmlns:a16="http://schemas.microsoft.com/office/drawing/2014/main" id="{718209CE-B455-E044-BD3A-307D09531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7786" y="1249591"/>
            <a:ext cx="7087330" cy="35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13FC1-CF24-644B-BF13-4DBC3075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Will Ernst - Tahoma Environmental Consulting, LLC © 2020</a:t>
            </a:r>
            <a:endParaRPr lang="en-US" sz="1200" dirty="0"/>
          </a:p>
        </p:txBody>
      </p:sp>
      <p:pic>
        <p:nvPicPr>
          <p:cNvPr id="7" name="Picture 1" descr="page1image61570496">
            <a:extLst>
              <a:ext uri="{FF2B5EF4-FFF2-40B4-BE49-F238E27FC236}">
                <a16:creationId xmlns:a16="http://schemas.microsoft.com/office/drawing/2014/main" id="{4D4DE6E1-E1A0-F64D-AA01-B43FFC4E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12" y="4481286"/>
            <a:ext cx="171067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A9E226F-8D18-0C4C-98B5-8536583E51C8}"/>
              </a:ext>
            </a:extLst>
          </p:cNvPr>
          <p:cNvSpPr/>
          <p:nvPr/>
        </p:nvSpPr>
        <p:spPr>
          <a:xfrm>
            <a:off x="5822857" y="5265386"/>
            <a:ext cx="4838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are plotted relative to a 1901-2000 average.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0579F-94F2-EB43-8362-CF7730603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27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65583E-C479-8340-A64C-39BB87EF9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CO</a:t>
            </a:r>
            <a:r>
              <a:rPr lang="en-US" sz="4000" baseline="-25000" dirty="0">
                <a:solidFill>
                  <a:srgbClr val="FFFFFF"/>
                </a:solidFill>
              </a:rPr>
              <a:t>2</a:t>
            </a:r>
            <a:r>
              <a:rPr lang="en-US" sz="4000" dirty="0">
                <a:solidFill>
                  <a:srgbClr val="FFFFFF"/>
                </a:solidFill>
              </a:rPr>
              <a:t> levels, relative to data on periods of prior glaciation, infer trending temperature increases.</a:t>
            </a:r>
          </a:p>
        </p:txBody>
      </p:sp>
      <p:pic>
        <p:nvPicPr>
          <p:cNvPr id="4" name="Picture 3" descr="A screenshot of a map&#10;&#10;Description automatically generated">
            <a:extLst>
              <a:ext uri="{FF2B5EF4-FFF2-40B4-BE49-F238E27FC236}">
                <a16:creationId xmlns:a16="http://schemas.microsoft.com/office/drawing/2014/main" id="{D93BC918-0E26-9846-897E-59DE7C16EB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5257" y="676574"/>
            <a:ext cx="6788977" cy="446375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D886A0-9B66-3A49-BE0D-C0A97922F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Will Ernst - Tahoma Environmental Consulting, LLC © 2020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A6C4C8-6F8C-084D-8782-344119F3C762}"/>
              </a:ext>
            </a:extLst>
          </p:cNvPr>
          <p:cNvSpPr txBox="1"/>
          <p:nvPr/>
        </p:nvSpPr>
        <p:spPr>
          <a:xfrm>
            <a:off x="5075257" y="676574"/>
            <a:ext cx="5008543" cy="5877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5E5E7-01C6-204E-98C2-F951436AE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59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5E5325-2BB4-0745-8D23-64E05E963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012" y="742950"/>
            <a:ext cx="3702050" cy="49625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Message:</a:t>
            </a:r>
            <a:br>
              <a:rPr lang="en-US" sz="4000" dirty="0">
                <a:solidFill>
                  <a:srgbClr val="FFFFFF"/>
                </a:solidFill>
              </a:rPr>
            </a:br>
            <a:r>
              <a:rPr lang="en-US" sz="4000" dirty="0">
                <a:solidFill>
                  <a:srgbClr val="FFFFFF"/>
                </a:solidFill>
              </a:rPr>
              <a:t>data on global temperatures trend higher but demonstrate significant regional and local variability.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37F95B-6246-B34C-AE3F-207A4C3E9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97" y="1032409"/>
            <a:ext cx="6553545" cy="385020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ACAC83-C31A-034C-85BE-569DD5EB1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kern="1200">
                <a:latin typeface="+mn-lt"/>
                <a:ea typeface="+mn-ea"/>
                <a:cs typeface="+mn-cs"/>
              </a:rPr>
              <a:t>Will Ernst - Tahoma Environmental Consulting, LLC © 2020</a:t>
            </a:r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0475ED-636C-0E48-A350-0CD891AA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56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78F7F9-8ACD-AE41-9400-39E86D475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742951"/>
            <a:ext cx="4194376" cy="4962524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</a:rPr>
              <a:t>Global average  ocean temperatures indicate trend of worldwide temperature increases.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13FC1-CF24-644B-BF13-4DBC3075F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/>
              <a:t>Will Ernst - Tahoma Environmental Consulting, LLC © 2020</a:t>
            </a:r>
            <a:endParaRPr lang="en-US" sz="1200" dirty="0"/>
          </a:p>
        </p:txBody>
      </p:sp>
      <p:pic>
        <p:nvPicPr>
          <p:cNvPr id="7" name="Picture 1" descr="page1image61570496">
            <a:extLst>
              <a:ext uri="{FF2B5EF4-FFF2-40B4-BE49-F238E27FC236}">
                <a16:creationId xmlns:a16="http://schemas.microsoft.com/office/drawing/2014/main" id="{4D4DE6E1-E1A0-F64D-AA01-B43FFC4E6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912" y="4247945"/>
            <a:ext cx="171067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page1image47319696">
            <a:extLst>
              <a:ext uri="{FF2B5EF4-FFF2-40B4-BE49-F238E27FC236}">
                <a16:creationId xmlns:a16="http://schemas.microsoft.com/office/drawing/2014/main" id="{34998A06-0B64-464F-BB55-389548535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215" y="852509"/>
            <a:ext cx="6934901" cy="339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2660358-DED6-F04D-A645-E62B6736C107}"/>
              </a:ext>
            </a:extLst>
          </p:cNvPr>
          <p:cNvSpPr/>
          <p:nvPr/>
        </p:nvSpPr>
        <p:spPr>
          <a:xfrm>
            <a:off x="5498029" y="4781487"/>
            <a:ext cx="4891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Data are plotted relative to a 1955-2006 average.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0AEC7B-4F53-6149-8B59-558CE8DBE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50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908C91-7FCF-694E-B30D-6B5F3B31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24" y="1060451"/>
            <a:ext cx="3476625" cy="496252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Ocean temperature changes throughout the  water column demonstrate heat transfer effects over decades.</a:t>
            </a:r>
            <a:br>
              <a:rPr lang="en-US" sz="4000" dirty="0">
                <a:solidFill>
                  <a:srgbClr val="FFFFFF"/>
                </a:solidFill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1029" name="Picture 5" descr="page4image47193200">
            <a:extLst>
              <a:ext uri="{FF2B5EF4-FFF2-40B4-BE49-F238E27FC236}">
                <a16:creationId xmlns:a16="http://schemas.microsoft.com/office/drawing/2014/main" id="{1EABC803-E186-2749-BDF6-79FD6E138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1727" y="539751"/>
            <a:ext cx="6553545" cy="368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F484EA-6303-CD4D-9313-D0994378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4297" y="6423025"/>
            <a:ext cx="5618954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Will Ernst - Tahoma Environmental Consulting, LLC © 2020</a:t>
            </a:r>
            <a:endParaRPr lang="en-US" dirty="0"/>
          </a:p>
        </p:txBody>
      </p:sp>
      <p:pic>
        <p:nvPicPr>
          <p:cNvPr id="1025" name="Picture 1" descr="page4image36766848">
            <a:extLst>
              <a:ext uri="{FF2B5EF4-FFF2-40B4-BE49-F238E27FC236}">
                <a16:creationId xmlns:a16="http://schemas.microsoft.com/office/drawing/2014/main" id="{F06A66AA-F83F-2144-BD4A-4AEEEBB73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14945"/>
            <a:ext cx="4826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4image36774144">
            <a:extLst>
              <a:ext uri="{FF2B5EF4-FFF2-40B4-BE49-F238E27FC236}">
                <a16:creationId xmlns:a16="http://schemas.microsoft.com/office/drawing/2014/main" id="{143A5740-B7C1-2345-90AB-6D1725A11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14945"/>
            <a:ext cx="17907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4image36766464">
            <a:extLst>
              <a:ext uri="{FF2B5EF4-FFF2-40B4-BE49-F238E27FC236}">
                <a16:creationId xmlns:a16="http://schemas.microsoft.com/office/drawing/2014/main" id="{3D2A2F58-E386-A348-832E-47688891D3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14945"/>
            <a:ext cx="15621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4image36766080">
            <a:extLst>
              <a:ext uri="{FF2B5EF4-FFF2-40B4-BE49-F238E27FC236}">
                <a16:creationId xmlns:a16="http://schemas.microsoft.com/office/drawing/2014/main" id="{E7EAEFB3-04D2-1D43-AFEC-8E8C76C11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814945"/>
            <a:ext cx="16129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 descr="page1image61570496">
            <a:extLst>
              <a:ext uri="{FF2B5EF4-FFF2-40B4-BE49-F238E27FC236}">
                <a16:creationId xmlns:a16="http://schemas.microsoft.com/office/drawing/2014/main" id="{1D30A87D-49B1-F34B-B8FC-654ABFD9C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951" y="4416657"/>
            <a:ext cx="1710678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E1C5C5-591D-3347-BC22-BEBFFD76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36196-D347-B746-9B42-BCFBBE2DDB79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0DF9C7-EA68-0A41-827B-0C0D4BC2D68D}"/>
              </a:ext>
            </a:extLst>
          </p:cNvPr>
          <p:cNvSpPr txBox="1"/>
          <p:nvPr/>
        </p:nvSpPr>
        <p:spPr>
          <a:xfrm>
            <a:off x="5517667" y="4993483"/>
            <a:ext cx="5836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Approximately 90% of the heat that has accumulated globally over the last 50 years heat has been retained by ocean waters.  </a:t>
            </a:r>
          </a:p>
        </p:txBody>
      </p:sp>
    </p:spTree>
    <p:extLst>
      <p:ext uri="{BB962C8B-B14F-4D97-AF65-F5344CB8AC3E}">
        <p14:creationId xmlns:p14="http://schemas.microsoft.com/office/powerpoint/2010/main" val="231741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2445</TotalTime>
  <Words>2825</Words>
  <Application>Microsoft Macintosh PowerPoint</Application>
  <PresentationFormat>Widescreen</PresentationFormat>
  <Paragraphs>387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Theme</vt:lpstr>
      <vt:lpstr>Managing Climate Change Conditions and Impacts</vt:lpstr>
      <vt:lpstr>Managing Climate Change Impacts</vt:lpstr>
      <vt:lpstr>Changing climate conditions: hard to predict, but manageable</vt:lpstr>
      <vt:lpstr>The past is not a good predictor given a rapidly-changing present.</vt:lpstr>
      <vt:lpstr>Global  average temperatures demonstrate trend of worldwide temperature increases.</vt:lpstr>
      <vt:lpstr>CO2 levels, relative to data on periods of prior glaciation, infer trending temperature increases.</vt:lpstr>
      <vt:lpstr>Message: data on global temperatures trend higher but demonstrate significant regional and local variability.</vt:lpstr>
      <vt:lpstr>Global average  ocean temperatures indicate trend of worldwide temperature increases.</vt:lpstr>
      <vt:lpstr>Ocean temperature changes throughout the  water column demonstrate heat transfer effects over decades. </vt:lpstr>
      <vt:lpstr>Message:  data on ocean temperatures indicate significant regional and local variability.</vt:lpstr>
      <vt:lpstr>PowerPoint Presentation</vt:lpstr>
      <vt:lpstr>Message: sea level changes occur with unique regional and local extents, frequencies and impacts.</vt:lpstr>
      <vt:lpstr>PowerPoint Presentation</vt:lpstr>
      <vt:lpstr>Is all of this too big and uncertain to worry about? - EMPHATICALLY NOT! </vt:lpstr>
      <vt:lpstr>Current natural hazard threats and response analogs</vt:lpstr>
      <vt:lpstr>Process applied to known risk example – adapting to earthquakes </vt:lpstr>
      <vt:lpstr>Emerging natural hazard threats and responses - examples</vt:lpstr>
      <vt:lpstr>Process for adapting to any changing climate condition and risk</vt:lpstr>
      <vt:lpstr>Focus: Climate Change Effects in the Coastal Margin</vt:lpstr>
      <vt:lpstr>PowerPoint Presentation</vt:lpstr>
      <vt:lpstr>Extensive work has been completed for use in guiding actions. </vt:lpstr>
      <vt:lpstr>Hypothetical examples – a “back of the envelope” focus </vt:lpstr>
      <vt:lpstr>Hypothetical Brownfield Property, Charleston SC</vt:lpstr>
      <vt:lpstr>Hypothetical Brownfield Property – Climate Setting </vt:lpstr>
      <vt:lpstr>Hypothetical Brownfield Property – Due Diligence Factors</vt:lpstr>
      <vt:lpstr>Hypothetical Brownfield Property –  Decision Framework</vt:lpstr>
      <vt:lpstr>Hypothetical Coastal Community – US Pacific Northwest</vt:lpstr>
      <vt:lpstr>Hypothetical Coastal Community – Climate Resilience Planning</vt:lpstr>
      <vt:lpstr>Hypothetical Coastal Community – Due Diligence Factors</vt:lpstr>
      <vt:lpstr>Hypothetical Coastal Community –  Decision Framework</vt:lpstr>
      <vt:lpstr>PowerPoint Presentation</vt:lpstr>
      <vt:lpstr>Notes: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Changing Natural Hazard  Conditions and Impacts</dc:title>
  <dc:creator>William Ernst</dc:creator>
  <cp:lastModifiedBy>William Ernst</cp:lastModifiedBy>
  <cp:revision>185</cp:revision>
  <dcterms:created xsi:type="dcterms:W3CDTF">2019-11-26T16:42:09Z</dcterms:created>
  <dcterms:modified xsi:type="dcterms:W3CDTF">2020-01-24T17:31:08Z</dcterms:modified>
</cp:coreProperties>
</file>